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handoutMasterIdLst>
    <p:handoutMasterId r:id="rId26"/>
  </p:handoutMasterIdLst>
  <p:sldIdLst>
    <p:sldId id="258" r:id="rId2"/>
    <p:sldId id="257" r:id="rId3"/>
    <p:sldId id="259" r:id="rId4"/>
    <p:sldId id="260" r:id="rId5"/>
    <p:sldId id="261" r:id="rId6"/>
    <p:sldId id="262" r:id="rId7"/>
    <p:sldId id="263" r:id="rId8"/>
    <p:sldId id="264" r:id="rId9"/>
    <p:sldId id="265" r:id="rId10"/>
    <p:sldId id="266" r:id="rId11"/>
    <p:sldId id="267" r:id="rId12"/>
    <p:sldId id="268" r:id="rId13"/>
    <p:sldId id="269" r:id="rId14"/>
    <p:sldId id="272" r:id="rId15"/>
    <p:sldId id="270" r:id="rId16"/>
    <p:sldId id="271" r:id="rId17"/>
    <p:sldId id="273" r:id="rId18"/>
    <p:sldId id="274" r:id="rId19"/>
    <p:sldId id="275" r:id="rId20"/>
    <p:sldId id="276" r:id="rId21"/>
    <p:sldId id="277" r:id="rId22"/>
    <p:sldId id="278" r:id="rId23"/>
    <p:sldId id="279" r:id="rId24"/>
  </p:sldIdLst>
  <p:sldSz cx="9144000" cy="6858000" type="screen4x3"/>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5526"/>
    <a:srgbClr val="5C8E26"/>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41" d="100"/>
          <a:sy n="41" d="100"/>
        </p:scale>
        <p:origin x="-750" y="-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5138"/>
          </a:xfrm>
          <a:prstGeom prst="rect">
            <a:avLst/>
          </a:prstGeom>
        </p:spPr>
        <p:txBody>
          <a:bodyPr vert="horz" lIns="91440" tIns="45720" rIns="91440" bIns="45720" rtlCol="0"/>
          <a:lstStyle>
            <a:lvl1pPr algn="r">
              <a:defRPr sz="1200"/>
            </a:lvl1pPr>
          </a:lstStyle>
          <a:p>
            <a:fld id="{F12C02C0-B289-48A4-B682-7E468DD06144}" type="datetimeFigureOut">
              <a:rPr lang="en-US" smtClean="0"/>
              <a:pPr/>
              <a:t>10/7/2013</a:t>
            </a:fld>
            <a:endParaRPr lang="en-US"/>
          </a:p>
        </p:txBody>
      </p:sp>
      <p:sp>
        <p:nvSpPr>
          <p:cNvPr id="4" name="Footer Placeholder 3"/>
          <p:cNvSpPr>
            <a:spLocks noGrp="1"/>
          </p:cNvSpPr>
          <p:nvPr>
            <p:ph type="ftr" sz="quarter" idx="2"/>
          </p:nvPr>
        </p:nvSpPr>
        <p:spPr>
          <a:xfrm>
            <a:off x="0" y="8829675"/>
            <a:ext cx="2971800"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29675"/>
            <a:ext cx="2971800" cy="465138"/>
          </a:xfrm>
          <a:prstGeom prst="rect">
            <a:avLst/>
          </a:prstGeom>
        </p:spPr>
        <p:txBody>
          <a:bodyPr vert="horz" lIns="91440" tIns="45720" rIns="91440" bIns="45720" rtlCol="0" anchor="b"/>
          <a:lstStyle>
            <a:lvl1pPr algn="r">
              <a:defRPr sz="1200"/>
            </a:lvl1pPr>
          </a:lstStyle>
          <a:p>
            <a:fld id="{A9457F27-2FCD-4986-B2A7-4D2A03645F7C}" type="slidenum">
              <a:rPr lang="en-US" smtClean="0"/>
              <a:pPr/>
              <a:t>‹#›</a:t>
            </a:fld>
            <a:endParaRPr lang="en-US"/>
          </a:p>
        </p:txBody>
      </p:sp>
    </p:spTree>
    <p:extLst>
      <p:ext uri="{BB962C8B-B14F-4D97-AF65-F5344CB8AC3E}">
        <p14:creationId xmlns:p14="http://schemas.microsoft.com/office/powerpoint/2010/main" val="1730854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64820"/>
          </a:xfrm>
          <a:prstGeom prst="rect">
            <a:avLst/>
          </a:prstGeom>
        </p:spPr>
        <p:txBody>
          <a:bodyPr vert="horz" lIns="91440" tIns="45720" rIns="91440" bIns="45720" rtlCol="0"/>
          <a:lstStyle>
            <a:lvl1pPr algn="r">
              <a:defRPr sz="1200"/>
            </a:lvl1pPr>
          </a:lstStyle>
          <a:p>
            <a:fld id="{11DBB2A7-04EC-4CCA-AF1A-4B02701B7E77}" type="datetimeFigureOut">
              <a:rPr lang="en-US" smtClean="0"/>
              <a:pPr/>
              <a:t>10/7/2013</a:t>
            </a:fld>
            <a:endParaRPr lang="en-US" dirty="0"/>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15790"/>
            <a:ext cx="5486400" cy="418338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71800" cy="46482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829967"/>
            <a:ext cx="2971800" cy="464820"/>
          </a:xfrm>
          <a:prstGeom prst="rect">
            <a:avLst/>
          </a:prstGeom>
        </p:spPr>
        <p:txBody>
          <a:bodyPr vert="horz" lIns="91440" tIns="45720" rIns="91440" bIns="45720" rtlCol="0" anchor="b"/>
          <a:lstStyle>
            <a:lvl1pPr algn="r">
              <a:defRPr sz="1200"/>
            </a:lvl1pPr>
          </a:lstStyle>
          <a:p>
            <a:fld id="{C5CD4529-BA8C-486B-A550-F687F5A43CAA}" type="slidenum">
              <a:rPr lang="en-US" smtClean="0"/>
              <a:pPr/>
              <a:t>‹#›</a:t>
            </a:fld>
            <a:endParaRPr lang="en-US" dirty="0"/>
          </a:p>
        </p:txBody>
      </p:sp>
    </p:spTree>
    <p:extLst>
      <p:ext uri="{BB962C8B-B14F-4D97-AF65-F5344CB8AC3E}">
        <p14:creationId xmlns:p14="http://schemas.microsoft.com/office/powerpoint/2010/main" val="5099429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5CD4529-BA8C-486B-A550-F687F5A43CAA}"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5CD4529-BA8C-486B-A550-F687F5A43CAA}" type="slidenum">
              <a:rPr lang="en-US" smtClean="0"/>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5CD4529-BA8C-486B-A550-F687F5A43CAA}" type="slidenum">
              <a:rPr lang="en-US" smtClean="0"/>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5CD4529-BA8C-486B-A550-F687F5A43CAA}" type="slidenum">
              <a:rPr lang="en-US" smtClean="0"/>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5CD4529-BA8C-486B-A550-F687F5A43CAA}" type="slidenum">
              <a:rPr lang="en-US" smtClean="0"/>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5CD4529-BA8C-486B-A550-F687F5A43CAA}" type="slidenum">
              <a:rPr lang="en-US" smtClean="0"/>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5CD4529-BA8C-486B-A550-F687F5A43CAA}" type="slidenum">
              <a:rPr lang="en-US" smtClean="0"/>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5CD4529-BA8C-486B-A550-F687F5A43CAA}" type="slidenum">
              <a:rPr lang="en-US" smtClean="0"/>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5CD4529-BA8C-486B-A550-F687F5A43CAA}" type="slidenum">
              <a:rPr lang="en-US" smtClean="0"/>
              <a:pPr/>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5CD4529-BA8C-486B-A550-F687F5A43CAA}" type="slidenum">
              <a:rPr lang="en-US" smtClean="0"/>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5CD4529-BA8C-486B-A550-F687F5A43CAA}" type="slidenum">
              <a:rPr lang="en-US" smtClean="0"/>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5CD4529-BA8C-486B-A550-F687F5A43CAA}"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5CD4529-BA8C-486B-A550-F687F5A43CAA}" type="slidenum">
              <a:rPr lang="en-US" smtClean="0"/>
              <a:pPr/>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5CD4529-BA8C-486B-A550-F687F5A43CAA}" type="slidenum">
              <a:rPr lang="en-US" smtClean="0"/>
              <a:pPr/>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5CD4529-BA8C-486B-A550-F687F5A43CAA}" type="slidenum">
              <a:rPr lang="en-US" smtClean="0"/>
              <a:pPr/>
              <a:t>22</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5CD4529-BA8C-486B-A550-F687F5A43CAA}" type="slidenum">
              <a:rPr lang="en-US" smtClean="0"/>
              <a:pPr/>
              <a:t>23</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5CD4529-BA8C-486B-A550-F687F5A43CAA}"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5CD4529-BA8C-486B-A550-F687F5A43CAA}"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5CD4529-BA8C-486B-A550-F687F5A43CAA}"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5CD4529-BA8C-486B-A550-F687F5A43CAA}"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5CD4529-BA8C-486B-A550-F687F5A43CAA}"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5CD4529-BA8C-486B-A550-F687F5A43CAA}"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5CD4529-BA8C-486B-A550-F687F5A43CAA}"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6B3531E-A1FD-4318-8D94-94AB8032DAC4}" type="datetimeFigureOut">
              <a:rPr lang="en-US" smtClean="0"/>
              <a:pPr/>
              <a:t>10/7/2013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A841AD9-8507-420C-8592-D5D9DAD6D3D8}"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B3531E-A1FD-4318-8D94-94AB8032DAC4}" type="datetimeFigureOut">
              <a:rPr lang="en-US" smtClean="0"/>
              <a:pPr/>
              <a:t>10/7/2013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A841AD9-8507-420C-8592-D5D9DAD6D3D8}"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B3531E-A1FD-4318-8D94-94AB8032DAC4}" type="datetimeFigureOut">
              <a:rPr lang="en-US" smtClean="0"/>
              <a:pPr/>
              <a:t>10/7/2013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A841AD9-8507-420C-8592-D5D9DAD6D3D8}"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B3531E-A1FD-4318-8D94-94AB8032DAC4}" type="datetimeFigureOut">
              <a:rPr lang="en-US" smtClean="0"/>
              <a:pPr/>
              <a:t>10/7/2013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A841AD9-8507-420C-8592-D5D9DAD6D3D8}"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6B3531E-A1FD-4318-8D94-94AB8032DAC4}" type="datetimeFigureOut">
              <a:rPr lang="en-US" smtClean="0"/>
              <a:pPr/>
              <a:t>10/7/2013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A841AD9-8507-420C-8592-D5D9DAD6D3D8}"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6B3531E-A1FD-4318-8D94-94AB8032DAC4}" type="datetimeFigureOut">
              <a:rPr lang="en-US" smtClean="0"/>
              <a:pPr/>
              <a:t>10/7/2013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A841AD9-8507-420C-8592-D5D9DAD6D3D8}"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6B3531E-A1FD-4318-8D94-94AB8032DAC4}" type="datetimeFigureOut">
              <a:rPr lang="en-US" smtClean="0"/>
              <a:pPr/>
              <a:t>10/7/2013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5A841AD9-8507-420C-8592-D5D9DAD6D3D8}"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6B3531E-A1FD-4318-8D94-94AB8032DAC4}" type="datetimeFigureOut">
              <a:rPr lang="en-US" smtClean="0"/>
              <a:pPr/>
              <a:t>10/7/2013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A841AD9-8507-420C-8592-D5D9DAD6D3D8}"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6B3531E-A1FD-4318-8D94-94AB8032DAC4}" type="datetimeFigureOut">
              <a:rPr lang="en-US" smtClean="0"/>
              <a:pPr/>
              <a:t>10/7/2013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5A841AD9-8507-420C-8592-D5D9DAD6D3D8}"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6B3531E-A1FD-4318-8D94-94AB8032DAC4}" type="datetimeFigureOut">
              <a:rPr lang="en-US" smtClean="0"/>
              <a:pPr/>
              <a:t>10/7/2013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A841AD9-8507-420C-8592-D5D9DAD6D3D8}"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6B3531E-A1FD-4318-8D94-94AB8032DAC4}" type="datetimeFigureOut">
              <a:rPr lang="en-US" smtClean="0"/>
              <a:pPr/>
              <a:t>10/7/2013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A841AD9-8507-420C-8592-D5D9DAD6D3D8}"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B3531E-A1FD-4318-8D94-94AB8032DAC4}" type="datetimeFigureOut">
              <a:rPr lang="en-US" smtClean="0"/>
              <a:pPr/>
              <a:t>10/7/2013</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841AD9-8507-420C-8592-D5D9DAD6D3D8}"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7" Type="http://schemas.openxmlformats.org/officeDocument/2006/relationships/image" Target="../media/image26.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28.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gif"/></Relationships>
</file>

<file path=ppt/slides/_rels/slide2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36.jpeg"/><Relationship Id="rId5" Type="http://schemas.openxmlformats.org/officeDocument/2006/relationships/hyperlink" Target="http://www.renault.com/en/vehicules/aujourd-hui/renault-vehicules-particuliers" TargetMode="External"/><Relationship Id="rId4" Type="http://schemas.openxmlformats.org/officeDocument/2006/relationships/image" Target="../media/image35.jpeg"/></Relationships>
</file>

<file path=ppt/slides/_rels/slide2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40.jpeg"/><Relationship Id="rId4" Type="http://schemas.openxmlformats.org/officeDocument/2006/relationships/image" Target="../media/image39.jpeg"/></Relationships>
</file>

<file path=ppt/slides/_rels/slide2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5C8E26"/>
                </a:solidFill>
              </a:rPr>
              <a:t>VOCABULARY</a:t>
            </a:r>
            <a:endParaRPr lang="en-US" dirty="0">
              <a:solidFill>
                <a:srgbClr val="5C8E26"/>
              </a:solidFill>
            </a:endParaRPr>
          </a:p>
        </p:txBody>
      </p:sp>
      <p:sp>
        <p:nvSpPr>
          <p:cNvPr id="3" name="Content Placeholder 2"/>
          <p:cNvSpPr>
            <a:spLocks noGrp="1"/>
          </p:cNvSpPr>
          <p:nvPr>
            <p:ph idx="1"/>
          </p:nvPr>
        </p:nvSpPr>
        <p:spPr/>
        <p:txBody>
          <a:bodyPr/>
          <a:lstStyle/>
          <a:p>
            <a:r>
              <a:rPr lang="en-US" dirty="0" smtClean="0">
                <a:solidFill>
                  <a:srgbClr val="EC5526"/>
                </a:solidFill>
              </a:rPr>
              <a:t>Diaspora – Spread of people from one place to many others. </a:t>
            </a:r>
          </a:p>
          <a:p>
            <a:pPr>
              <a:buNone/>
            </a:pPr>
            <a:endParaRPr lang="en-US" dirty="0" smtClean="0">
              <a:solidFill>
                <a:srgbClr val="EC5526"/>
              </a:solidFill>
            </a:endParaRPr>
          </a:p>
          <a:p>
            <a:pPr>
              <a:buNone/>
            </a:pPr>
            <a:endParaRPr lang="en-US" dirty="0" smtClean="0">
              <a:solidFill>
                <a:srgbClr val="EC5526"/>
              </a:solidFill>
            </a:endParaRPr>
          </a:p>
          <a:p>
            <a:r>
              <a:rPr lang="en-US" dirty="0" smtClean="0">
                <a:solidFill>
                  <a:srgbClr val="EC5526"/>
                </a:solidFill>
              </a:rPr>
              <a:t>Microcredit – Small loan.</a:t>
            </a:r>
          </a:p>
          <a:p>
            <a:pPr>
              <a:buNone/>
            </a:pPr>
            <a:endParaRPr lang="en-US" dirty="0" smtClean="0">
              <a:solidFill>
                <a:srgbClr val="EC5526"/>
              </a:solidFill>
            </a:endParaRPr>
          </a:p>
          <a:p>
            <a:pPr>
              <a:buNone/>
            </a:pPr>
            <a:endParaRPr lang="en-US" dirty="0">
              <a:solidFill>
                <a:srgbClr val="EC5526"/>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checkerboard(across)">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5C8E26"/>
                </a:solidFill>
              </a:rPr>
              <a:t>Section 1:Chapter Atlas</a:t>
            </a:r>
            <a:br>
              <a:rPr lang="en-US" dirty="0" smtClean="0">
                <a:solidFill>
                  <a:srgbClr val="5C8E26"/>
                </a:solidFill>
              </a:rPr>
            </a:br>
            <a:r>
              <a:rPr lang="en-US" dirty="0" smtClean="0">
                <a:solidFill>
                  <a:srgbClr val="5C8E26"/>
                </a:solidFill>
              </a:rPr>
              <a:t>Pages 226 - 233</a:t>
            </a:r>
            <a:endParaRPr lang="en-US" dirty="0"/>
          </a:p>
        </p:txBody>
      </p:sp>
      <p:sp>
        <p:nvSpPr>
          <p:cNvPr id="3" name="Content Placeholder 2"/>
          <p:cNvSpPr>
            <a:spLocks noGrp="1"/>
          </p:cNvSpPr>
          <p:nvPr>
            <p:ph idx="1"/>
          </p:nvPr>
        </p:nvSpPr>
        <p:spPr/>
        <p:txBody>
          <a:bodyPr/>
          <a:lstStyle/>
          <a:p>
            <a:r>
              <a:rPr lang="en-US" dirty="0" smtClean="0">
                <a:solidFill>
                  <a:srgbClr val="EC5526"/>
                </a:solidFill>
              </a:rPr>
              <a:t>Large Scale Farming operations cause </a:t>
            </a:r>
            <a:r>
              <a:rPr lang="en-US" b="1" u="sng" dirty="0" smtClean="0">
                <a:solidFill>
                  <a:srgbClr val="EC5526"/>
                </a:solidFill>
              </a:rPr>
              <a:t>water pollution</a:t>
            </a:r>
            <a:r>
              <a:rPr lang="en-US" dirty="0" smtClean="0">
                <a:solidFill>
                  <a:srgbClr val="EC5526"/>
                </a:solidFill>
              </a:rPr>
              <a:t>. </a:t>
            </a:r>
          </a:p>
          <a:p>
            <a:r>
              <a:rPr lang="en-US" dirty="0" smtClean="0">
                <a:solidFill>
                  <a:srgbClr val="EC5526"/>
                </a:solidFill>
              </a:rPr>
              <a:t>This happens because the crops are sprayed with chemicals and runoff can occur. </a:t>
            </a:r>
            <a:endParaRPr lang="en-US" dirty="0">
              <a:solidFill>
                <a:srgbClr val="EC5526"/>
              </a:solidFill>
            </a:endParaRPr>
          </a:p>
        </p:txBody>
      </p:sp>
      <p:pic>
        <p:nvPicPr>
          <p:cNvPr id="28674" name="Picture 2" descr="http://1.bp.blogspot.com/-uIIQ3JJvkcM/T0epl5uMVHI/AAAAAAAACXk/8PCdhBzHkho/s1600/spraying.jpg"/>
          <p:cNvPicPr>
            <a:picLocks noChangeAspect="1" noChangeArrowheads="1"/>
          </p:cNvPicPr>
          <p:nvPr/>
        </p:nvPicPr>
        <p:blipFill>
          <a:blip r:embed="rId3" cstate="print"/>
          <a:srcRect/>
          <a:stretch>
            <a:fillRect/>
          </a:stretch>
        </p:blipFill>
        <p:spPr bwMode="auto">
          <a:xfrm>
            <a:off x="381001" y="3718524"/>
            <a:ext cx="4343400" cy="2977552"/>
          </a:xfrm>
          <a:prstGeom prst="rect">
            <a:avLst/>
          </a:prstGeom>
          <a:noFill/>
        </p:spPr>
      </p:pic>
      <p:pic>
        <p:nvPicPr>
          <p:cNvPr id="28676" name="Picture 4" descr="http://mjcdn.motherjones.com/preset_16/spray-master.jpg"/>
          <p:cNvPicPr>
            <a:picLocks noChangeAspect="1" noChangeArrowheads="1"/>
          </p:cNvPicPr>
          <p:nvPr/>
        </p:nvPicPr>
        <p:blipFill>
          <a:blip r:embed="rId4" cstate="print"/>
          <a:srcRect/>
          <a:stretch>
            <a:fillRect/>
          </a:stretch>
        </p:blipFill>
        <p:spPr bwMode="auto">
          <a:xfrm>
            <a:off x="5029200" y="3733800"/>
            <a:ext cx="3886200" cy="292760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28674"/>
                                        </p:tgtEl>
                                        <p:attrNameLst>
                                          <p:attrName>style.visibility</p:attrName>
                                        </p:attrNameLst>
                                      </p:cBhvr>
                                      <p:to>
                                        <p:strVal val="visible"/>
                                      </p:to>
                                    </p:set>
                                    <p:animEffect transition="in" filter="checkerboard(across)">
                                      <p:cBhvr>
                                        <p:cTn id="17" dur="500"/>
                                        <p:tgtEl>
                                          <p:spTgt spid="28674"/>
                                        </p:tgtEl>
                                      </p:cBhvr>
                                    </p:animEffect>
                                  </p:childTnLst>
                                </p:cTn>
                              </p:par>
                              <p:par>
                                <p:cTn id="18" presetID="5" presetClass="entr" presetSubtype="10" fill="hold" nodeType="withEffect">
                                  <p:stCondLst>
                                    <p:cond delay="0"/>
                                  </p:stCondLst>
                                  <p:childTnLst>
                                    <p:set>
                                      <p:cBhvr>
                                        <p:cTn id="19" dur="1" fill="hold">
                                          <p:stCondLst>
                                            <p:cond delay="0"/>
                                          </p:stCondLst>
                                        </p:cTn>
                                        <p:tgtEl>
                                          <p:spTgt spid="28676"/>
                                        </p:tgtEl>
                                        <p:attrNameLst>
                                          <p:attrName>style.visibility</p:attrName>
                                        </p:attrNameLst>
                                      </p:cBhvr>
                                      <p:to>
                                        <p:strVal val="visible"/>
                                      </p:to>
                                    </p:set>
                                    <p:animEffect transition="in" filter="checkerboard(across)">
                                      <p:cBhvr>
                                        <p:cTn id="20" dur="500"/>
                                        <p:tgtEl>
                                          <p:spTgt spid="286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5C8E26"/>
                </a:solidFill>
              </a:rPr>
              <a:t>Section 1:Chapter Atlas</a:t>
            </a:r>
            <a:br>
              <a:rPr lang="en-US" dirty="0" smtClean="0">
                <a:solidFill>
                  <a:srgbClr val="5C8E26"/>
                </a:solidFill>
              </a:rPr>
            </a:br>
            <a:r>
              <a:rPr lang="en-US" dirty="0" smtClean="0">
                <a:solidFill>
                  <a:srgbClr val="5C8E26"/>
                </a:solidFill>
              </a:rPr>
              <a:t>Pages 226 - 233</a:t>
            </a:r>
            <a:endParaRPr lang="en-US" dirty="0"/>
          </a:p>
        </p:txBody>
      </p:sp>
      <p:sp>
        <p:nvSpPr>
          <p:cNvPr id="3" name="Content Placeholder 2"/>
          <p:cNvSpPr>
            <a:spLocks noGrp="1"/>
          </p:cNvSpPr>
          <p:nvPr>
            <p:ph idx="1"/>
          </p:nvPr>
        </p:nvSpPr>
        <p:spPr/>
        <p:txBody>
          <a:bodyPr/>
          <a:lstStyle/>
          <a:p>
            <a:r>
              <a:rPr lang="en-US" dirty="0" smtClean="0">
                <a:solidFill>
                  <a:srgbClr val="EC5526"/>
                </a:solidFill>
              </a:rPr>
              <a:t>Tourism is a big part of the economy in this region. It too causes environmental problems. </a:t>
            </a:r>
          </a:p>
          <a:p>
            <a:r>
              <a:rPr lang="en-US" dirty="0" smtClean="0">
                <a:solidFill>
                  <a:srgbClr val="EC5526"/>
                </a:solidFill>
              </a:rPr>
              <a:t>This is a region that is already dry. When more people come to visit the area they put a strain on the resources. This will mean </a:t>
            </a:r>
            <a:r>
              <a:rPr lang="en-US" b="1" u="sng" dirty="0" smtClean="0">
                <a:solidFill>
                  <a:srgbClr val="EC5526"/>
                </a:solidFill>
              </a:rPr>
              <a:t>water shortages</a:t>
            </a:r>
            <a:r>
              <a:rPr lang="en-US" dirty="0" smtClean="0">
                <a:solidFill>
                  <a:srgbClr val="EC5526"/>
                </a:solidFill>
              </a:rPr>
              <a:t> are likely. </a:t>
            </a:r>
            <a:endParaRPr lang="en-US" dirty="0">
              <a:solidFill>
                <a:srgbClr val="EC5526"/>
              </a:solidFill>
            </a:endParaRPr>
          </a:p>
        </p:txBody>
      </p:sp>
      <p:pic>
        <p:nvPicPr>
          <p:cNvPr id="26626" name="Picture 2" descr="http://www.japanfocus.org/data/chinawatershortage.jpg"/>
          <p:cNvPicPr>
            <a:picLocks noChangeAspect="1" noChangeArrowheads="1"/>
          </p:cNvPicPr>
          <p:nvPr/>
        </p:nvPicPr>
        <p:blipFill>
          <a:blip r:embed="rId3" cstate="print"/>
          <a:srcRect/>
          <a:stretch>
            <a:fillRect/>
          </a:stretch>
        </p:blipFill>
        <p:spPr bwMode="auto">
          <a:xfrm>
            <a:off x="1676400" y="4724400"/>
            <a:ext cx="2819400" cy="1992376"/>
          </a:xfrm>
          <a:prstGeom prst="rect">
            <a:avLst/>
          </a:prstGeom>
          <a:noFill/>
        </p:spPr>
      </p:pic>
      <p:pic>
        <p:nvPicPr>
          <p:cNvPr id="26628" name="Picture 4" descr="http://barbadosfreepress.files.wordpress.com/2008/09/barbados-water-shortage.jpg?w=500"/>
          <p:cNvPicPr>
            <a:picLocks noChangeAspect="1" noChangeArrowheads="1"/>
          </p:cNvPicPr>
          <p:nvPr/>
        </p:nvPicPr>
        <p:blipFill>
          <a:blip r:embed="rId4" cstate="print"/>
          <a:srcRect/>
          <a:stretch>
            <a:fillRect/>
          </a:stretch>
        </p:blipFill>
        <p:spPr bwMode="auto">
          <a:xfrm>
            <a:off x="5334000" y="4267200"/>
            <a:ext cx="1752600" cy="245364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26626"/>
                                        </p:tgtEl>
                                        <p:attrNameLst>
                                          <p:attrName>style.visibility</p:attrName>
                                        </p:attrNameLst>
                                      </p:cBhvr>
                                      <p:to>
                                        <p:strVal val="visible"/>
                                      </p:to>
                                    </p:set>
                                    <p:animEffect transition="in" filter="checkerboard(across)">
                                      <p:cBhvr>
                                        <p:cTn id="17" dur="500"/>
                                        <p:tgtEl>
                                          <p:spTgt spid="26626"/>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26628"/>
                                        </p:tgtEl>
                                        <p:attrNameLst>
                                          <p:attrName>style.visibility</p:attrName>
                                        </p:attrNameLst>
                                      </p:cBhvr>
                                      <p:to>
                                        <p:strVal val="visible"/>
                                      </p:to>
                                    </p:set>
                                    <p:animEffect transition="in" filter="checkerboard(across)">
                                      <p:cBhvr>
                                        <p:cTn id="22" dur="500"/>
                                        <p:tgtEl>
                                          <p:spTgt spid="266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686800" cy="1143000"/>
          </a:xfrm>
        </p:spPr>
        <p:txBody>
          <a:bodyPr>
            <a:noAutofit/>
          </a:bodyPr>
          <a:lstStyle/>
          <a:p>
            <a:r>
              <a:rPr lang="en-US" sz="2800" dirty="0" smtClean="0">
                <a:solidFill>
                  <a:srgbClr val="5C8E26"/>
                </a:solidFill>
              </a:rPr>
              <a:t>Section 2: Central America and The Caribbean Today</a:t>
            </a:r>
            <a:br>
              <a:rPr lang="en-US" sz="2800" dirty="0" smtClean="0">
                <a:solidFill>
                  <a:srgbClr val="5C8E26"/>
                </a:solidFill>
              </a:rPr>
            </a:br>
            <a:r>
              <a:rPr lang="en-US" sz="2800" dirty="0" smtClean="0">
                <a:solidFill>
                  <a:srgbClr val="5C8E26"/>
                </a:solidFill>
              </a:rPr>
              <a:t>Pages 238 - 243</a:t>
            </a:r>
            <a:endParaRPr lang="en-US" sz="2800" dirty="0"/>
          </a:p>
        </p:txBody>
      </p:sp>
      <p:sp>
        <p:nvSpPr>
          <p:cNvPr id="3" name="Content Placeholder 2"/>
          <p:cNvSpPr>
            <a:spLocks noGrp="1"/>
          </p:cNvSpPr>
          <p:nvPr>
            <p:ph idx="1"/>
          </p:nvPr>
        </p:nvSpPr>
        <p:spPr>
          <a:xfrm>
            <a:off x="457200" y="2362200"/>
            <a:ext cx="8229600" cy="3001963"/>
          </a:xfrm>
        </p:spPr>
        <p:txBody>
          <a:bodyPr/>
          <a:lstStyle/>
          <a:p>
            <a:r>
              <a:rPr lang="en-US" dirty="0" smtClean="0">
                <a:solidFill>
                  <a:srgbClr val="EC5526"/>
                </a:solidFill>
              </a:rPr>
              <a:t>This region’s cultures are Native American, African, French, Danish, British, and Spanish. </a:t>
            </a:r>
          </a:p>
          <a:p>
            <a:pPr>
              <a:buNone/>
            </a:pPr>
            <a:endParaRPr lang="en-US" sz="1200" dirty="0" smtClean="0">
              <a:solidFill>
                <a:srgbClr val="EC5526"/>
              </a:solidFill>
            </a:endParaRPr>
          </a:p>
          <a:p>
            <a:r>
              <a:rPr lang="en-US" dirty="0" smtClean="0">
                <a:solidFill>
                  <a:srgbClr val="EC5526"/>
                </a:solidFill>
              </a:rPr>
              <a:t>Many people speak Spanish but everything else about their culture is very diverse.</a:t>
            </a:r>
            <a:endParaRPr lang="en-US" dirty="0">
              <a:solidFill>
                <a:srgbClr val="EC5526"/>
              </a:solidFill>
            </a:endParaRPr>
          </a:p>
        </p:txBody>
      </p:sp>
      <p:pic>
        <p:nvPicPr>
          <p:cNvPr id="24578" name="Picture 2" descr="http://vivirlatino.com/i/2007/07/Indigenas.jpg"/>
          <p:cNvPicPr>
            <a:picLocks noChangeAspect="1" noChangeArrowheads="1"/>
          </p:cNvPicPr>
          <p:nvPr/>
        </p:nvPicPr>
        <p:blipFill>
          <a:blip r:embed="rId3" cstate="print"/>
          <a:srcRect/>
          <a:stretch>
            <a:fillRect/>
          </a:stretch>
        </p:blipFill>
        <p:spPr bwMode="auto">
          <a:xfrm>
            <a:off x="304800" y="685800"/>
            <a:ext cx="2667000" cy="1775524"/>
          </a:xfrm>
          <a:prstGeom prst="rect">
            <a:avLst/>
          </a:prstGeom>
          <a:noFill/>
        </p:spPr>
      </p:pic>
      <p:pic>
        <p:nvPicPr>
          <p:cNvPr id="24580" name="Picture 4" descr="http://static3.realadventures.com/listingimages/1216/1216026/m_1216026a.jpg"/>
          <p:cNvPicPr>
            <a:picLocks noChangeAspect="1" noChangeArrowheads="1"/>
          </p:cNvPicPr>
          <p:nvPr/>
        </p:nvPicPr>
        <p:blipFill>
          <a:blip r:embed="rId4" cstate="print"/>
          <a:srcRect/>
          <a:stretch>
            <a:fillRect/>
          </a:stretch>
        </p:blipFill>
        <p:spPr bwMode="auto">
          <a:xfrm>
            <a:off x="6019800" y="609600"/>
            <a:ext cx="2114550" cy="1854472"/>
          </a:xfrm>
          <a:prstGeom prst="rect">
            <a:avLst/>
          </a:prstGeom>
          <a:noFill/>
        </p:spPr>
      </p:pic>
      <p:pic>
        <p:nvPicPr>
          <p:cNvPr id="24582" name="Picture 6" descr="http://www.abolishforeignness.org/blog/wp-content/uploads/2011/02/Guatemalan-girls-in-traditional-dress.jpg"/>
          <p:cNvPicPr>
            <a:picLocks noChangeAspect="1" noChangeArrowheads="1"/>
          </p:cNvPicPr>
          <p:nvPr/>
        </p:nvPicPr>
        <p:blipFill>
          <a:blip r:embed="rId5" cstate="print"/>
          <a:srcRect/>
          <a:stretch>
            <a:fillRect/>
          </a:stretch>
        </p:blipFill>
        <p:spPr bwMode="auto">
          <a:xfrm>
            <a:off x="228600" y="4724400"/>
            <a:ext cx="2686050" cy="1995710"/>
          </a:xfrm>
          <a:prstGeom prst="rect">
            <a:avLst/>
          </a:prstGeom>
          <a:noFill/>
        </p:spPr>
      </p:pic>
      <p:pic>
        <p:nvPicPr>
          <p:cNvPr id="24584" name="Picture 8" descr="http://www.realworldimage.com/media/catalog/product/cache/1/image/9df78eab33525d08d6e5fb8d27136e95/1/2/1267_5.jpg"/>
          <p:cNvPicPr>
            <a:picLocks noChangeAspect="1" noChangeArrowheads="1"/>
          </p:cNvPicPr>
          <p:nvPr/>
        </p:nvPicPr>
        <p:blipFill>
          <a:blip r:embed="rId6" cstate="print"/>
          <a:srcRect t="16129" r="35570"/>
          <a:stretch>
            <a:fillRect/>
          </a:stretch>
        </p:blipFill>
        <p:spPr bwMode="auto">
          <a:xfrm>
            <a:off x="6019800" y="4724400"/>
            <a:ext cx="2590800" cy="2005781"/>
          </a:xfrm>
          <a:prstGeom prst="rect">
            <a:avLst/>
          </a:prstGeom>
          <a:noFill/>
        </p:spPr>
      </p:pic>
      <p:pic>
        <p:nvPicPr>
          <p:cNvPr id="24586" name="Picture 10" descr="http://t2.gstatic.com/images?q=tbn:ANd9GcRJQG_ee27TMnL7aAgCcasxBiOCVWdlaf0tud__0_BiKh60w6IQpatJHPyC"/>
          <p:cNvPicPr>
            <a:picLocks noChangeAspect="1" noChangeArrowheads="1"/>
          </p:cNvPicPr>
          <p:nvPr/>
        </p:nvPicPr>
        <p:blipFill>
          <a:blip r:embed="rId7" cstate="print"/>
          <a:srcRect/>
          <a:stretch>
            <a:fillRect/>
          </a:stretch>
        </p:blipFill>
        <p:spPr bwMode="auto">
          <a:xfrm>
            <a:off x="3505200" y="4724400"/>
            <a:ext cx="1914525" cy="19145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checkerboard(across)">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191000" cy="1143000"/>
          </a:xfrm>
        </p:spPr>
        <p:txBody>
          <a:bodyPr>
            <a:normAutofit fontScale="90000"/>
          </a:bodyPr>
          <a:lstStyle/>
          <a:p>
            <a:r>
              <a:rPr lang="en-US" sz="2800" dirty="0" smtClean="0">
                <a:solidFill>
                  <a:srgbClr val="5C8E26"/>
                </a:solidFill>
              </a:rPr>
              <a:t>Section 2: Central America and The Caribbean Today</a:t>
            </a:r>
            <a:br>
              <a:rPr lang="en-US" sz="2800" dirty="0" smtClean="0">
                <a:solidFill>
                  <a:srgbClr val="5C8E26"/>
                </a:solidFill>
              </a:rPr>
            </a:br>
            <a:r>
              <a:rPr lang="en-US" sz="2800" dirty="0" smtClean="0">
                <a:solidFill>
                  <a:srgbClr val="5C8E26"/>
                </a:solidFill>
              </a:rPr>
              <a:t>Pages 238 - 243</a:t>
            </a:r>
            <a:endParaRPr lang="en-US" dirty="0"/>
          </a:p>
        </p:txBody>
      </p:sp>
      <p:sp>
        <p:nvSpPr>
          <p:cNvPr id="3" name="Content Placeholder 2"/>
          <p:cNvSpPr>
            <a:spLocks noGrp="1"/>
          </p:cNvSpPr>
          <p:nvPr>
            <p:ph idx="1"/>
          </p:nvPr>
        </p:nvSpPr>
        <p:spPr>
          <a:xfrm>
            <a:off x="0" y="1600200"/>
            <a:ext cx="5105400" cy="4724400"/>
          </a:xfrm>
        </p:spPr>
        <p:txBody>
          <a:bodyPr>
            <a:normAutofit fontScale="92500" lnSpcReduction="20000"/>
          </a:bodyPr>
          <a:lstStyle/>
          <a:p>
            <a:r>
              <a:rPr lang="en-US" dirty="0" smtClean="0">
                <a:solidFill>
                  <a:srgbClr val="EC5526"/>
                </a:solidFill>
              </a:rPr>
              <a:t>90% of the people are Roman Catholic. </a:t>
            </a:r>
          </a:p>
          <a:p>
            <a:r>
              <a:rPr lang="en-US" dirty="0" smtClean="0">
                <a:solidFill>
                  <a:srgbClr val="EC5526"/>
                </a:solidFill>
              </a:rPr>
              <a:t>Celebrate many holidays that are a mix of African, Native American, and European traditions. 			</a:t>
            </a:r>
          </a:p>
          <a:p>
            <a:pPr lvl="1"/>
            <a:r>
              <a:rPr lang="en-US" dirty="0" smtClean="0">
                <a:solidFill>
                  <a:srgbClr val="EC5526"/>
                </a:solidFill>
              </a:rPr>
              <a:t>Carnival is an example. It is held in the late winter and mainly celebrated by Roman Catholics. They have large parades, with costumes, and dance to represent the West African culture. </a:t>
            </a:r>
            <a:endParaRPr lang="en-US" dirty="0">
              <a:solidFill>
                <a:srgbClr val="EC5526"/>
              </a:solidFill>
            </a:endParaRPr>
          </a:p>
        </p:txBody>
      </p:sp>
      <p:pic>
        <p:nvPicPr>
          <p:cNvPr id="22530" name="Picture 2" descr="http://t2.gstatic.com/images?q=tbn:ANd9GcSikyq2nfGPZxGh7OKRNNcvv1nYDNRkL5ms4_Y6hxphT-F2Zdszo6I2IqWaLw"/>
          <p:cNvPicPr>
            <a:picLocks noChangeAspect="1" noChangeArrowheads="1"/>
          </p:cNvPicPr>
          <p:nvPr/>
        </p:nvPicPr>
        <p:blipFill>
          <a:blip r:embed="rId3" cstate="print"/>
          <a:srcRect/>
          <a:stretch>
            <a:fillRect/>
          </a:stretch>
        </p:blipFill>
        <p:spPr bwMode="auto">
          <a:xfrm>
            <a:off x="5257800" y="152400"/>
            <a:ext cx="2362200" cy="2548115"/>
          </a:xfrm>
          <a:prstGeom prst="rect">
            <a:avLst/>
          </a:prstGeom>
          <a:noFill/>
        </p:spPr>
      </p:pic>
      <p:pic>
        <p:nvPicPr>
          <p:cNvPr id="22532" name="Picture 4" descr="http://upload.wikimedia.org/wikipedia/commons/thumb/9/90/Carnaval_Venecia_14feb2009.jpg/220px-Carnaval_Venecia_14feb2009.jpg"/>
          <p:cNvPicPr>
            <a:picLocks noChangeAspect="1" noChangeArrowheads="1"/>
          </p:cNvPicPr>
          <p:nvPr/>
        </p:nvPicPr>
        <p:blipFill>
          <a:blip r:embed="rId4" cstate="print"/>
          <a:srcRect t="12514"/>
          <a:stretch>
            <a:fillRect/>
          </a:stretch>
        </p:blipFill>
        <p:spPr bwMode="auto">
          <a:xfrm>
            <a:off x="6781800" y="2286000"/>
            <a:ext cx="2133600" cy="2485967"/>
          </a:xfrm>
          <a:prstGeom prst="rect">
            <a:avLst/>
          </a:prstGeom>
          <a:noFill/>
        </p:spPr>
      </p:pic>
      <p:pic>
        <p:nvPicPr>
          <p:cNvPr id="22534" name="Picture 6" descr="https://www.healthbase.com/hb/images/countries/Brazil/carnival_in_rio_de_janeiro.jpg"/>
          <p:cNvPicPr>
            <a:picLocks noChangeAspect="1" noChangeArrowheads="1"/>
          </p:cNvPicPr>
          <p:nvPr/>
        </p:nvPicPr>
        <p:blipFill>
          <a:blip r:embed="rId5" cstate="print"/>
          <a:srcRect/>
          <a:stretch>
            <a:fillRect/>
          </a:stretch>
        </p:blipFill>
        <p:spPr bwMode="auto">
          <a:xfrm>
            <a:off x="4876800" y="4343400"/>
            <a:ext cx="3124200" cy="23431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heckerboard(across)">
                                      <p:cBhvr>
                                        <p:cTn id="17" dur="500"/>
                                        <p:tgtEl>
                                          <p:spTgt spid="3">
                                            <p:txEl>
                                              <p:pRg st="2" end="2"/>
                                            </p:txEl>
                                          </p:spTgt>
                                        </p:tgtEl>
                                      </p:cBhvr>
                                    </p:animEffect>
                                  </p:childTnLst>
                                </p:cTn>
                              </p:par>
                              <p:par>
                                <p:cTn id="18" presetID="5" presetClass="entr" presetSubtype="10" fill="hold" nodeType="withEffect">
                                  <p:stCondLst>
                                    <p:cond delay="0"/>
                                  </p:stCondLst>
                                  <p:childTnLst>
                                    <p:set>
                                      <p:cBhvr>
                                        <p:cTn id="19" dur="1" fill="hold">
                                          <p:stCondLst>
                                            <p:cond delay="0"/>
                                          </p:stCondLst>
                                        </p:cTn>
                                        <p:tgtEl>
                                          <p:spTgt spid="22530"/>
                                        </p:tgtEl>
                                        <p:attrNameLst>
                                          <p:attrName>style.visibility</p:attrName>
                                        </p:attrNameLst>
                                      </p:cBhvr>
                                      <p:to>
                                        <p:strVal val="visible"/>
                                      </p:to>
                                    </p:set>
                                    <p:animEffect transition="in" filter="checkerboard(across)">
                                      <p:cBhvr>
                                        <p:cTn id="20" dur="500"/>
                                        <p:tgtEl>
                                          <p:spTgt spid="22530"/>
                                        </p:tgtEl>
                                      </p:cBhvr>
                                    </p:animEffect>
                                  </p:childTnLst>
                                </p:cTn>
                              </p:par>
                              <p:par>
                                <p:cTn id="21" presetID="5" presetClass="entr" presetSubtype="10" fill="hold" nodeType="withEffect">
                                  <p:stCondLst>
                                    <p:cond delay="0"/>
                                  </p:stCondLst>
                                  <p:childTnLst>
                                    <p:set>
                                      <p:cBhvr>
                                        <p:cTn id="22" dur="1" fill="hold">
                                          <p:stCondLst>
                                            <p:cond delay="0"/>
                                          </p:stCondLst>
                                        </p:cTn>
                                        <p:tgtEl>
                                          <p:spTgt spid="22532"/>
                                        </p:tgtEl>
                                        <p:attrNameLst>
                                          <p:attrName>style.visibility</p:attrName>
                                        </p:attrNameLst>
                                      </p:cBhvr>
                                      <p:to>
                                        <p:strVal val="visible"/>
                                      </p:to>
                                    </p:set>
                                    <p:animEffect transition="in" filter="checkerboard(across)">
                                      <p:cBhvr>
                                        <p:cTn id="23" dur="500"/>
                                        <p:tgtEl>
                                          <p:spTgt spid="22532"/>
                                        </p:tgtEl>
                                      </p:cBhvr>
                                    </p:animEffect>
                                  </p:childTnLst>
                                </p:cTn>
                              </p:par>
                              <p:par>
                                <p:cTn id="24" presetID="5" presetClass="entr" presetSubtype="10" fill="hold" nodeType="withEffect">
                                  <p:stCondLst>
                                    <p:cond delay="0"/>
                                  </p:stCondLst>
                                  <p:childTnLst>
                                    <p:set>
                                      <p:cBhvr>
                                        <p:cTn id="25" dur="1" fill="hold">
                                          <p:stCondLst>
                                            <p:cond delay="0"/>
                                          </p:stCondLst>
                                        </p:cTn>
                                        <p:tgtEl>
                                          <p:spTgt spid="22534"/>
                                        </p:tgtEl>
                                        <p:attrNameLst>
                                          <p:attrName>style.visibility</p:attrName>
                                        </p:attrNameLst>
                                      </p:cBhvr>
                                      <p:to>
                                        <p:strVal val="visible"/>
                                      </p:to>
                                    </p:set>
                                    <p:animEffect transition="in" filter="checkerboard(across)">
                                      <p:cBhvr>
                                        <p:cTn id="26" dur="500"/>
                                        <p:tgtEl>
                                          <p:spTgt spid="225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solidFill>
                  <a:srgbClr val="5C8E26"/>
                </a:solidFill>
              </a:rPr>
              <a:t>Section 2: Central America and The Caribbean Today</a:t>
            </a:r>
            <a:br>
              <a:rPr lang="en-US" sz="2800" dirty="0" smtClean="0">
                <a:solidFill>
                  <a:srgbClr val="5C8E26"/>
                </a:solidFill>
              </a:rPr>
            </a:br>
            <a:r>
              <a:rPr lang="en-US" sz="2800" dirty="0" smtClean="0">
                <a:solidFill>
                  <a:srgbClr val="5C8E26"/>
                </a:solidFill>
              </a:rPr>
              <a:t>Pages 238 - 243</a:t>
            </a:r>
            <a:endParaRPr lang="en-US" dirty="0"/>
          </a:p>
        </p:txBody>
      </p:sp>
      <p:sp>
        <p:nvSpPr>
          <p:cNvPr id="3" name="Content Placeholder 2"/>
          <p:cNvSpPr>
            <a:spLocks noGrp="1"/>
          </p:cNvSpPr>
          <p:nvPr>
            <p:ph idx="1"/>
          </p:nvPr>
        </p:nvSpPr>
        <p:spPr>
          <a:xfrm>
            <a:off x="0" y="1295400"/>
            <a:ext cx="9144000" cy="5257800"/>
          </a:xfrm>
        </p:spPr>
        <p:txBody>
          <a:bodyPr>
            <a:normAutofit lnSpcReduction="10000"/>
          </a:bodyPr>
          <a:lstStyle/>
          <a:p>
            <a:r>
              <a:rPr lang="en-US" dirty="0" smtClean="0">
                <a:solidFill>
                  <a:srgbClr val="EC5526"/>
                </a:solidFill>
              </a:rPr>
              <a:t>Economy of Central America and The Caribbean</a:t>
            </a:r>
          </a:p>
          <a:p>
            <a:pPr lvl="1"/>
            <a:r>
              <a:rPr lang="en-US" dirty="0" smtClean="0">
                <a:solidFill>
                  <a:srgbClr val="EC5526"/>
                </a:solidFill>
              </a:rPr>
              <a:t>Poverty is prevalent throughout the region</a:t>
            </a:r>
          </a:p>
          <a:p>
            <a:pPr lvl="1"/>
            <a:r>
              <a:rPr lang="en-US" dirty="0" smtClean="0">
                <a:solidFill>
                  <a:srgbClr val="EC5526"/>
                </a:solidFill>
              </a:rPr>
              <a:t>Many people have moved to North America to look for work. The spread of people from one place to many other places is called diaspora.</a:t>
            </a:r>
          </a:p>
          <a:p>
            <a:pPr lvl="1"/>
            <a:r>
              <a:rPr lang="en-US" dirty="0" smtClean="0">
                <a:solidFill>
                  <a:srgbClr val="EC5526"/>
                </a:solidFill>
              </a:rPr>
              <a:t>These people send back money, or remittances to their families. </a:t>
            </a:r>
          </a:p>
          <a:p>
            <a:pPr lvl="1"/>
            <a:r>
              <a:rPr lang="en-US" dirty="0" smtClean="0">
                <a:solidFill>
                  <a:srgbClr val="EC5526"/>
                </a:solidFill>
              </a:rPr>
              <a:t>Cultural diffusion or the idea that culture is spread to other regions, takes place as a result of diaspora.  Music like salsa, meringue, and reggae have spread from this region to the rest of the world. Food, like the burrito are also poplar now outside of this region.</a:t>
            </a:r>
            <a:endParaRPr lang="en-US" dirty="0">
              <a:solidFill>
                <a:srgbClr val="EC5526"/>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heckerboard(across)">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heckerboard(across)">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heckerboard(across)">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24400" y="274638"/>
            <a:ext cx="3962400" cy="1143000"/>
          </a:xfrm>
        </p:spPr>
        <p:txBody>
          <a:bodyPr>
            <a:normAutofit fontScale="90000"/>
          </a:bodyPr>
          <a:lstStyle/>
          <a:p>
            <a:r>
              <a:rPr lang="en-US" sz="2800" dirty="0" smtClean="0">
                <a:solidFill>
                  <a:srgbClr val="5C8E26"/>
                </a:solidFill>
              </a:rPr>
              <a:t>Section 2: Central America and The Caribbean Today</a:t>
            </a:r>
            <a:br>
              <a:rPr lang="en-US" sz="2800" dirty="0" smtClean="0">
                <a:solidFill>
                  <a:srgbClr val="5C8E26"/>
                </a:solidFill>
              </a:rPr>
            </a:br>
            <a:r>
              <a:rPr lang="en-US" sz="2800" dirty="0" smtClean="0">
                <a:solidFill>
                  <a:srgbClr val="5C8E26"/>
                </a:solidFill>
              </a:rPr>
              <a:t>Pages 238 - 243</a:t>
            </a:r>
            <a:endParaRPr lang="en-US" sz="2800" dirty="0"/>
          </a:p>
        </p:txBody>
      </p:sp>
      <p:sp>
        <p:nvSpPr>
          <p:cNvPr id="3" name="Content Placeholder 2"/>
          <p:cNvSpPr>
            <a:spLocks noGrp="1"/>
          </p:cNvSpPr>
          <p:nvPr>
            <p:ph idx="1"/>
          </p:nvPr>
        </p:nvSpPr>
        <p:spPr>
          <a:xfrm>
            <a:off x="152400" y="304800"/>
            <a:ext cx="4114800" cy="3352800"/>
          </a:xfrm>
        </p:spPr>
        <p:txBody>
          <a:bodyPr>
            <a:normAutofit fontScale="92500" lnSpcReduction="10000"/>
          </a:bodyPr>
          <a:lstStyle/>
          <a:p>
            <a:r>
              <a:rPr lang="en-US" dirty="0" smtClean="0">
                <a:solidFill>
                  <a:srgbClr val="EC5526"/>
                </a:solidFill>
              </a:rPr>
              <a:t>This region is an area of great change.</a:t>
            </a:r>
          </a:p>
          <a:p>
            <a:pPr lvl="1"/>
            <a:r>
              <a:rPr lang="en-US" dirty="0" smtClean="0">
                <a:solidFill>
                  <a:srgbClr val="EC5526"/>
                </a:solidFill>
              </a:rPr>
              <a:t>People move around a lot looking for work</a:t>
            </a:r>
          </a:p>
          <a:p>
            <a:pPr lvl="1"/>
            <a:r>
              <a:rPr lang="en-US" dirty="0" smtClean="0">
                <a:solidFill>
                  <a:srgbClr val="EC5526"/>
                </a:solidFill>
              </a:rPr>
              <a:t>Hurricanes can destroy homes and crops</a:t>
            </a:r>
          </a:p>
          <a:p>
            <a:pPr lvl="1"/>
            <a:r>
              <a:rPr lang="en-US" dirty="0" smtClean="0">
                <a:solidFill>
                  <a:srgbClr val="EC5526"/>
                </a:solidFill>
              </a:rPr>
              <a:t>Governments can also quickly change</a:t>
            </a:r>
            <a:endParaRPr lang="en-US" dirty="0">
              <a:solidFill>
                <a:srgbClr val="EC5526"/>
              </a:solidFill>
            </a:endParaRPr>
          </a:p>
        </p:txBody>
      </p:sp>
      <p:pic>
        <p:nvPicPr>
          <p:cNvPr id="18434" name="Picture 2" descr="http://sharing.kxan.com/sharewlin/photo/2010/11/04/haiti-hurricane-tomas-1_20101104132943_320_240.JPG"/>
          <p:cNvPicPr>
            <a:picLocks noChangeAspect="1" noChangeArrowheads="1"/>
          </p:cNvPicPr>
          <p:nvPr/>
        </p:nvPicPr>
        <p:blipFill>
          <a:blip r:embed="rId3" cstate="print"/>
          <a:srcRect/>
          <a:stretch>
            <a:fillRect/>
          </a:stretch>
        </p:blipFill>
        <p:spPr bwMode="auto">
          <a:xfrm>
            <a:off x="228600" y="3733800"/>
            <a:ext cx="3886200" cy="2914651"/>
          </a:xfrm>
          <a:prstGeom prst="rect">
            <a:avLst/>
          </a:prstGeom>
          <a:noFill/>
        </p:spPr>
      </p:pic>
      <p:pic>
        <p:nvPicPr>
          <p:cNvPr id="18436" name="Picture 4" descr="http://imfdirect.files.wordpress.com/2011/11/whd-reo-us-housing-labor-eng-2.jpg?w=270&amp;h=251"/>
          <p:cNvPicPr>
            <a:picLocks noChangeAspect="1" noChangeArrowheads="1"/>
          </p:cNvPicPr>
          <p:nvPr/>
        </p:nvPicPr>
        <p:blipFill>
          <a:blip r:embed="rId4" cstate="print"/>
          <a:srcRect/>
          <a:stretch>
            <a:fillRect/>
          </a:stretch>
        </p:blipFill>
        <p:spPr bwMode="auto">
          <a:xfrm>
            <a:off x="4143944" y="2057400"/>
            <a:ext cx="5000056" cy="4648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heckerboard(across)">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heckerboard(across)">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18434"/>
                                        </p:tgtEl>
                                        <p:attrNameLst>
                                          <p:attrName>style.visibility</p:attrName>
                                        </p:attrNameLst>
                                      </p:cBhvr>
                                      <p:to>
                                        <p:strVal val="visible"/>
                                      </p:to>
                                    </p:set>
                                    <p:animEffect transition="in" filter="checkerboard(across)">
                                      <p:cBhvr>
                                        <p:cTn id="27" dur="500"/>
                                        <p:tgtEl>
                                          <p:spTgt spid="18434"/>
                                        </p:tgtEl>
                                      </p:cBhvr>
                                    </p:animEffect>
                                  </p:childTnLst>
                                </p:cTn>
                              </p:par>
                              <p:par>
                                <p:cTn id="28" presetID="5" presetClass="entr" presetSubtype="10" fill="hold" nodeType="withEffect">
                                  <p:stCondLst>
                                    <p:cond delay="0"/>
                                  </p:stCondLst>
                                  <p:childTnLst>
                                    <p:set>
                                      <p:cBhvr>
                                        <p:cTn id="29" dur="1" fill="hold">
                                          <p:stCondLst>
                                            <p:cond delay="0"/>
                                          </p:stCondLst>
                                        </p:cTn>
                                        <p:tgtEl>
                                          <p:spTgt spid="18436"/>
                                        </p:tgtEl>
                                        <p:attrNameLst>
                                          <p:attrName>style.visibility</p:attrName>
                                        </p:attrNameLst>
                                      </p:cBhvr>
                                      <p:to>
                                        <p:strVal val="visible"/>
                                      </p:to>
                                    </p:set>
                                    <p:animEffect transition="in" filter="checkerboard(across)">
                                      <p:cBhvr>
                                        <p:cTn id="30" dur="500"/>
                                        <p:tgtEl>
                                          <p:spTgt spid="18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solidFill>
                  <a:srgbClr val="5C8E26"/>
                </a:solidFill>
              </a:rPr>
              <a:t>Section 2: Central America and The Caribbean Today</a:t>
            </a:r>
            <a:br>
              <a:rPr lang="en-US" sz="2800" dirty="0" smtClean="0">
                <a:solidFill>
                  <a:srgbClr val="5C8E26"/>
                </a:solidFill>
              </a:rPr>
            </a:br>
            <a:r>
              <a:rPr lang="en-US" sz="2800" dirty="0" smtClean="0">
                <a:solidFill>
                  <a:srgbClr val="5C8E26"/>
                </a:solidFill>
              </a:rPr>
              <a:t>Pages 238 - 243</a:t>
            </a:r>
            <a:endParaRPr lang="en-US" dirty="0"/>
          </a:p>
        </p:txBody>
      </p:sp>
      <p:sp>
        <p:nvSpPr>
          <p:cNvPr id="3" name="Content Placeholder 2"/>
          <p:cNvSpPr>
            <a:spLocks noGrp="1"/>
          </p:cNvSpPr>
          <p:nvPr>
            <p:ph idx="1"/>
          </p:nvPr>
        </p:nvSpPr>
        <p:spPr>
          <a:xfrm>
            <a:off x="457200" y="1600200"/>
            <a:ext cx="8229600" cy="5257800"/>
          </a:xfrm>
        </p:spPr>
        <p:txBody>
          <a:bodyPr>
            <a:normAutofit fontScale="92500" lnSpcReduction="10000"/>
          </a:bodyPr>
          <a:lstStyle/>
          <a:p>
            <a:r>
              <a:rPr lang="en-US" dirty="0" smtClean="0">
                <a:solidFill>
                  <a:srgbClr val="EC5526"/>
                </a:solidFill>
              </a:rPr>
              <a:t>Governments </a:t>
            </a:r>
          </a:p>
          <a:p>
            <a:pPr lvl="1"/>
            <a:r>
              <a:rPr lang="en-US" dirty="0" smtClean="0">
                <a:solidFill>
                  <a:srgbClr val="EC5526"/>
                </a:solidFill>
              </a:rPr>
              <a:t>In Central America the governments are mostly democracies with a President</a:t>
            </a:r>
          </a:p>
          <a:p>
            <a:pPr lvl="1"/>
            <a:r>
              <a:rPr lang="en-US" dirty="0" smtClean="0">
                <a:solidFill>
                  <a:srgbClr val="EC5526"/>
                </a:solidFill>
              </a:rPr>
              <a:t>In the poorer countries the government will frequently change because the people are unhappy that the government isn’t doing things to improve their lives. </a:t>
            </a:r>
          </a:p>
          <a:p>
            <a:pPr lvl="1"/>
            <a:r>
              <a:rPr lang="en-US" dirty="0" smtClean="0">
                <a:solidFill>
                  <a:srgbClr val="EC5526"/>
                </a:solidFill>
              </a:rPr>
              <a:t>Sometimes the people in these countries turn to violence. Military takeovers and political violence is common. </a:t>
            </a:r>
          </a:p>
          <a:p>
            <a:pPr lvl="1"/>
            <a:r>
              <a:rPr lang="en-US" dirty="0" smtClean="0">
                <a:solidFill>
                  <a:srgbClr val="EC5526"/>
                </a:solidFill>
              </a:rPr>
              <a:t>The United States and United Nations have been important in helping to keep peace within some Central American countries. </a:t>
            </a:r>
            <a:endParaRPr lang="en-US" dirty="0">
              <a:solidFill>
                <a:srgbClr val="EC5526"/>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heckerboard(across)">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heckerboard(across)">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heckerboard(across)">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solidFill>
                  <a:srgbClr val="5C8E26"/>
                </a:solidFill>
              </a:rPr>
              <a:t>Section 2: Central America and The Caribbean Today</a:t>
            </a:r>
            <a:br>
              <a:rPr lang="en-US" sz="2800" dirty="0" smtClean="0">
                <a:solidFill>
                  <a:srgbClr val="5C8E26"/>
                </a:solidFill>
              </a:rPr>
            </a:br>
            <a:r>
              <a:rPr lang="en-US" sz="2800" dirty="0" smtClean="0">
                <a:solidFill>
                  <a:srgbClr val="5C8E26"/>
                </a:solidFill>
              </a:rPr>
              <a:t>Pages 238 - 243</a:t>
            </a:r>
            <a:endParaRPr lang="en-US" dirty="0"/>
          </a:p>
        </p:txBody>
      </p:sp>
      <p:sp>
        <p:nvSpPr>
          <p:cNvPr id="3" name="Content Placeholder 2"/>
          <p:cNvSpPr>
            <a:spLocks noGrp="1"/>
          </p:cNvSpPr>
          <p:nvPr>
            <p:ph idx="1"/>
          </p:nvPr>
        </p:nvSpPr>
        <p:spPr>
          <a:xfrm>
            <a:off x="457200" y="1219200"/>
            <a:ext cx="8229600" cy="4525963"/>
          </a:xfrm>
        </p:spPr>
        <p:txBody>
          <a:bodyPr/>
          <a:lstStyle/>
          <a:p>
            <a:r>
              <a:rPr lang="en-US" dirty="0" smtClean="0">
                <a:solidFill>
                  <a:srgbClr val="EC5526"/>
                </a:solidFill>
              </a:rPr>
              <a:t>Government </a:t>
            </a:r>
          </a:p>
          <a:p>
            <a:pPr lvl="1"/>
            <a:r>
              <a:rPr lang="en-US" dirty="0" smtClean="0">
                <a:solidFill>
                  <a:srgbClr val="EC5526"/>
                </a:solidFill>
              </a:rPr>
              <a:t>Many Caribbean countries have a parliamentary system. </a:t>
            </a:r>
          </a:p>
          <a:p>
            <a:pPr lvl="1"/>
            <a:r>
              <a:rPr lang="en-US" dirty="0" smtClean="0">
                <a:solidFill>
                  <a:srgbClr val="EC5526"/>
                </a:solidFill>
              </a:rPr>
              <a:t>In this system the Prime Minister is selected from Parliament. He/she then leads the government. </a:t>
            </a:r>
            <a:endParaRPr lang="en-US" dirty="0">
              <a:solidFill>
                <a:srgbClr val="EC5526"/>
              </a:solidFill>
            </a:endParaRPr>
          </a:p>
        </p:txBody>
      </p:sp>
      <p:pic>
        <p:nvPicPr>
          <p:cNvPr id="14338" name="Picture 2" descr="http://www.caribbeandiving.com/images/caribbean-map.jpg"/>
          <p:cNvPicPr>
            <a:picLocks noChangeAspect="1" noChangeArrowheads="1"/>
          </p:cNvPicPr>
          <p:nvPr/>
        </p:nvPicPr>
        <p:blipFill>
          <a:blip r:embed="rId3" cstate="print"/>
          <a:srcRect/>
          <a:stretch>
            <a:fillRect/>
          </a:stretch>
        </p:blipFill>
        <p:spPr bwMode="auto">
          <a:xfrm>
            <a:off x="2590800" y="3810000"/>
            <a:ext cx="4267200" cy="281560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heckerboard(across)">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solidFill>
                  <a:srgbClr val="5C8E26"/>
                </a:solidFill>
              </a:rPr>
              <a:t>Section 2: Central America and The Caribbean Today</a:t>
            </a:r>
            <a:br>
              <a:rPr lang="en-US" sz="2800" dirty="0" smtClean="0">
                <a:solidFill>
                  <a:srgbClr val="5C8E26"/>
                </a:solidFill>
              </a:rPr>
            </a:br>
            <a:r>
              <a:rPr lang="en-US" sz="2800" dirty="0" smtClean="0">
                <a:solidFill>
                  <a:srgbClr val="5C8E26"/>
                </a:solidFill>
              </a:rPr>
              <a:t>Pages 238 - 243</a:t>
            </a:r>
            <a:endParaRPr lang="en-US" dirty="0"/>
          </a:p>
        </p:txBody>
      </p:sp>
      <p:sp>
        <p:nvSpPr>
          <p:cNvPr id="3" name="Content Placeholder 2"/>
          <p:cNvSpPr>
            <a:spLocks noGrp="1"/>
          </p:cNvSpPr>
          <p:nvPr>
            <p:ph idx="1"/>
          </p:nvPr>
        </p:nvSpPr>
        <p:spPr>
          <a:xfrm>
            <a:off x="152400" y="2895600"/>
            <a:ext cx="8763000" cy="3733800"/>
          </a:xfrm>
        </p:spPr>
        <p:txBody>
          <a:bodyPr>
            <a:normAutofit fontScale="92500" lnSpcReduction="10000"/>
          </a:bodyPr>
          <a:lstStyle/>
          <a:p>
            <a:r>
              <a:rPr lang="en-US" dirty="0" smtClean="0">
                <a:solidFill>
                  <a:srgbClr val="EC5526"/>
                </a:solidFill>
              </a:rPr>
              <a:t>Government</a:t>
            </a:r>
          </a:p>
          <a:p>
            <a:pPr lvl="1"/>
            <a:r>
              <a:rPr lang="en-US" dirty="0" smtClean="0">
                <a:solidFill>
                  <a:srgbClr val="EC5526"/>
                </a:solidFill>
              </a:rPr>
              <a:t>Cuba has a dictatorship. This means that one person controls the government. </a:t>
            </a:r>
          </a:p>
          <a:p>
            <a:pPr lvl="1"/>
            <a:r>
              <a:rPr lang="en-US" dirty="0" smtClean="0">
                <a:solidFill>
                  <a:srgbClr val="EC5526"/>
                </a:solidFill>
              </a:rPr>
              <a:t>Cubans do not get to pick their leader. The communist party is the only party in government in Cuba. Elections for representatives is unfair. </a:t>
            </a:r>
          </a:p>
          <a:p>
            <a:pPr lvl="1"/>
            <a:r>
              <a:rPr lang="en-US" dirty="0" smtClean="0">
                <a:solidFill>
                  <a:srgbClr val="EC5526"/>
                </a:solidFill>
              </a:rPr>
              <a:t>They may not have political or economic freedom but they do get more services than some other countries in the region. Their healthcare and college are practically free. </a:t>
            </a:r>
            <a:endParaRPr lang="en-US" dirty="0">
              <a:solidFill>
                <a:srgbClr val="EC5526"/>
              </a:solidFill>
            </a:endParaRPr>
          </a:p>
        </p:txBody>
      </p:sp>
      <p:pic>
        <p:nvPicPr>
          <p:cNvPr id="12292" name="Picture 4" descr="http://news.bbcimg.co.uk/media/images/51612000/jpg/_51612743_000499252-1.jpg"/>
          <p:cNvPicPr>
            <a:picLocks noChangeAspect="1" noChangeArrowheads="1"/>
          </p:cNvPicPr>
          <p:nvPr/>
        </p:nvPicPr>
        <p:blipFill>
          <a:blip r:embed="rId3" cstate="print"/>
          <a:srcRect/>
          <a:stretch>
            <a:fillRect/>
          </a:stretch>
        </p:blipFill>
        <p:spPr bwMode="auto">
          <a:xfrm>
            <a:off x="3048000" y="1371600"/>
            <a:ext cx="3581400" cy="201453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heckerboard(across)">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heckerboard(across)">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12292"/>
                                        </p:tgtEl>
                                        <p:attrNameLst>
                                          <p:attrName>style.visibility</p:attrName>
                                        </p:attrNameLst>
                                      </p:cBhvr>
                                      <p:to>
                                        <p:strVal val="visible"/>
                                      </p:to>
                                    </p:set>
                                    <p:animEffect transition="in" filter="checkerboard(across)">
                                      <p:cBhvr>
                                        <p:cTn id="27" dur="500"/>
                                        <p:tgtEl>
                                          <p:spTgt spid="122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0" y="457200"/>
            <a:ext cx="4191000" cy="1143000"/>
          </a:xfrm>
        </p:spPr>
        <p:txBody>
          <a:bodyPr>
            <a:normAutofit fontScale="90000"/>
          </a:bodyPr>
          <a:lstStyle/>
          <a:p>
            <a:r>
              <a:rPr lang="en-US" sz="2800" dirty="0" smtClean="0">
                <a:solidFill>
                  <a:srgbClr val="5C8E26"/>
                </a:solidFill>
              </a:rPr>
              <a:t>Section 2: Central America and The Caribbean Today</a:t>
            </a:r>
            <a:br>
              <a:rPr lang="en-US" sz="2800" dirty="0" smtClean="0">
                <a:solidFill>
                  <a:srgbClr val="5C8E26"/>
                </a:solidFill>
              </a:rPr>
            </a:br>
            <a:r>
              <a:rPr lang="en-US" sz="2800" dirty="0" smtClean="0">
                <a:solidFill>
                  <a:srgbClr val="5C8E26"/>
                </a:solidFill>
              </a:rPr>
              <a:t>Pages 238 - 243</a:t>
            </a:r>
            <a:endParaRPr lang="en-US" dirty="0"/>
          </a:p>
        </p:txBody>
      </p:sp>
      <p:sp>
        <p:nvSpPr>
          <p:cNvPr id="3" name="Content Placeholder 2"/>
          <p:cNvSpPr>
            <a:spLocks noGrp="1"/>
          </p:cNvSpPr>
          <p:nvPr>
            <p:ph idx="1"/>
          </p:nvPr>
        </p:nvSpPr>
        <p:spPr>
          <a:xfrm>
            <a:off x="0" y="304800"/>
            <a:ext cx="5715000" cy="6553200"/>
          </a:xfrm>
        </p:spPr>
        <p:txBody>
          <a:bodyPr>
            <a:normAutofit/>
          </a:bodyPr>
          <a:lstStyle/>
          <a:p>
            <a:r>
              <a:rPr lang="en-US" dirty="0" smtClean="0">
                <a:solidFill>
                  <a:srgbClr val="EC5526"/>
                </a:solidFill>
              </a:rPr>
              <a:t>Government</a:t>
            </a:r>
          </a:p>
          <a:p>
            <a:pPr lvl="1"/>
            <a:r>
              <a:rPr lang="en-US" dirty="0" smtClean="0">
                <a:solidFill>
                  <a:srgbClr val="EC5526"/>
                </a:solidFill>
              </a:rPr>
              <a:t>There is a movement for change in the region. </a:t>
            </a:r>
          </a:p>
          <a:p>
            <a:pPr lvl="1"/>
            <a:r>
              <a:rPr lang="en-US" dirty="0" smtClean="0">
                <a:solidFill>
                  <a:srgbClr val="EC5526"/>
                </a:solidFill>
              </a:rPr>
              <a:t>Some places are electing officials that will be tough on crime and encourage foreign investment. They believe this will help bring them out of poverty. </a:t>
            </a:r>
          </a:p>
          <a:p>
            <a:pPr lvl="1"/>
            <a:r>
              <a:rPr lang="en-US" dirty="0" smtClean="0">
                <a:solidFill>
                  <a:srgbClr val="EC5526"/>
                </a:solidFill>
              </a:rPr>
              <a:t>Other places are electing people that will control the economy because they feel that will improve the situation. </a:t>
            </a:r>
          </a:p>
          <a:p>
            <a:pPr lvl="1"/>
            <a:r>
              <a:rPr lang="en-US" dirty="0" smtClean="0">
                <a:solidFill>
                  <a:srgbClr val="EC5526"/>
                </a:solidFill>
              </a:rPr>
              <a:t>Overall there is a call to improve healthcare and education. </a:t>
            </a:r>
            <a:endParaRPr lang="en-US" dirty="0">
              <a:solidFill>
                <a:srgbClr val="EC5526"/>
              </a:solidFill>
            </a:endParaRPr>
          </a:p>
        </p:txBody>
      </p:sp>
      <p:graphicFrame>
        <p:nvGraphicFramePr>
          <p:cNvPr id="4" name="Table 3"/>
          <p:cNvGraphicFramePr>
            <a:graphicFrameLocks noGrp="1"/>
          </p:cNvGraphicFramePr>
          <p:nvPr/>
        </p:nvGraphicFramePr>
        <p:xfrm>
          <a:off x="5638801" y="2286000"/>
          <a:ext cx="3352799" cy="4013200"/>
        </p:xfrm>
        <a:graphic>
          <a:graphicData uri="http://schemas.openxmlformats.org/drawingml/2006/table">
            <a:tbl>
              <a:tblPr firstRow="1" bandRow="1">
                <a:tableStyleId>{5C22544A-7EE6-4342-B048-85BDC9FD1C3A}</a:tableStyleId>
              </a:tblPr>
              <a:tblGrid>
                <a:gridCol w="1037771"/>
                <a:gridCol w="1037771"/>
                <a:gridCol w="1277257"/>
              </a:tblGrid>
              <a:tr h="1003300">
                <a:tc>
                  <a:txBody>
                    <a:bodyPr/>
                    <a:lstStyle/>
                    <a:p>
                      <a:r>
                        <a:rPr lang="en-US" dirty="0" smtClean="0"/>
                        <a:t>Country</a:t>
                      </a:r>
                      <a:endParaRPr lang="en-US" dirty="0"/>
                    </a:p>
                  </a:txBody>
                  <a:tcPr/>
                </a:tc>
                <a:tc>
                  <a:txBody>
                    <a:bodyPr/>
                    <a:lstStyle/>
                    <a:p>
                      <a:r>
                        <a:rPr lang="en-US" dirty="0" smtClean="0"/>
                        <a:t>Literacy</a:t>
                      </a:r>
                      <a:endParaRPr lang="en-US" dirty="0"/>
                    </a:p>
                  </a:txBody>
                  <a:tcPr/>
                </a:tc>
                <a:tc>
                  <a:txBody>
                    <a:bodyPr/>
                    <a:lstStyle/>
                    <a:p>
                      <a:r>
                        <a:rPr lang="en-US" dirty="0" smtClean="0"/>
                        <a:t>Life </a:t>
                      </a:r>
                    </a:p>
                    <a:p>
                      <a:r>
                        <a:rPr lang="en-US" dirty="0" smtClean="0"/>
                        <a:t>Expectancy</a:t>
                      </a:r>
                      <a:endParaRPr lang="en-US" dirty="0"/>
                    </a:p>
                  </a:txBody>
                  <a:tcPr/>
                </a:tc>
              </a:tr>
              <a:tr h="1003300">
                <a:tc>
                  <a:txBody>
                    <a:bodyPr/>
                    <a:lstStyle/>
                    <a:p>
                      <a:r>
                        <a:rPr lang="en-US" dirty="0" smtClean="0"/>
                        <a:t>Costa Rica</a:t>
                      </a:r>
                      <a:endParaRPr lang="en-US" dirty="0"/>
                    </a:p>
                  </a:txBody>
                  <a:tcPr/>
                </a:tc>
                <a:tc>
                  <a:txBody>
                    <a:bodyPr/>
                    <a:lstStyle/>
                    <a:p>
                      <a:r>
                        <a:rPr lang="en-US" dirty="0" smtClean="0"/>
                        <a:t>95%</a:t>
                      </a:r>
                      <a:endParaRPr lang="en-US" dirty="0"/>
                    </a:p>
                  </a:txBody>
                  <a:tcPr/>
                </a:tc>
                <a:tc>
                  <a:txBody>
                    <a:bodyPr/>
                    <a:lstStyle/>
                    <a:p>
                      <a:r>
                        <a:rPr lang="en-US" dirty="0" smtClean="0"/>
                        <a:t>77 years</a:t>
                      </a:r>
                      <a:endParaRPr lang="en-US" dirty="0"/>
                    </a:p>
                  </a:txBody>
                  <a:tcPr/>
                </a:tc>
              </a:tr>
              <a:tr h="1003300">
                <a:tc>
                  <a:txBody>
                    <a:bodyPr/>
                    <a:lstStyle/>
                    <a:p>
                      <a:r>
                        <a:rPr lang="en-US" dirty="0" smtClean="0"/>
                        <a:t>Dom.</a:t>
                      </a:r>
                      <a:r>
                        <a:rPr lang="en-US" baseline="0" dirty="0" smtClean="0"/>
                        <a:t> </a:t>
                      </a:r>
                    </a:p>
                    <a:p>
                      <a:r>
                        <a:rPr lang="en-US" baseline="0" dirty="0" smtClean="0"/>
                        <a:t>Republic</a:t>
                      </a:r>
                      <a:endParaRPr lang="en-US" dirty="0"/>
                    </a:p>
                  </a:txBody>
                  <a:tcPr/>
                </a:tc>
                <a:tc>
                  <a:txBody>
                    <a:bodyPr/>
                    <a:lstStyle/>
                    <a:p>
                      <a:r>
                        <a:rPr lang="en-US" dirty="0" smtClean="0"/>
                        <a:t>87%</a:t>
                      </a:r>
                      <a:endParaRPr lang="en-US" dirty="0"/>
                    </a:p>
                  </a:txBody>
                  <a:tcPr/>
                </a:tc>
                <a:tc>
                  <a:txBody>
                    <a:bodyPr/>
                    <a:lstStyle/>
                    <a:p>
                      <a:r>
                        <a:rPr lang="en-US" dirty="0" smtClean="0"/>
                        <a:t>73 years</a:t>
                      </a:r>
                      <a:endParaRPr lang="en-US" dirty="0"/>
                    </a:p>
                  </a:txBody>
                  <a:tcPr/>
                </a:tc>
              </a:tr>
              <a:tr h="1003300">
                <a:tc>
                  <a:txBody>
                    <a:bodyPr/>
                    <a:lstStyle/>
                    <a:p>
                      <a:r>
                        <a:rPr lang="en-US" dirty="0" smtClean="0"/>
                        <a:t>Haiti</a:t>
                      </a:r>
                      <a:endParaRPr lang="en-US" dirty="0"/>
                    </a:p>
                  </a:txBody>
                  <a:tcPr/>
                </a:tc>
                <a:tc>
                  <a:txBody>
                    <a:bodyPr/>
                    <a:lstStyle/>
                    <a:p>
                      <a:r>
                        <a:rPr lang="en-US" dirty="0" smtClean="0"/>
                        <a:t>53%</a:t>
                      </a:r>
                      <a:endParaRPr lang="en-US" dirty="0"/>
                    </a:p>
                  </a:txBody>
                  <a:tcPr/>
                </a:tc>
                <a:tc>
                  <a:txBody>
                    <a:bodyPr/>
                    <a:lstStyle/>
                    <a:p>
                      <a:r>
                        <a:rPr lang="en-US" dirty="0" smtClean="0"/>
                        <a:t>61 years</a:t>
                      </a:r>
                      <a:endParaRPr lang="en-US" dirty="0"/>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heckerboard(across)">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checkerboard(across)">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checkerboard(across)">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checkerboard(across)">
                                      <p:cBhvr>
                                        <p:cTn id="25" dur="500"/>
                                        <p:tgtEl>
                                          <p:spTgt spid="3">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checkerboard(across)">
                                      <p:cBhvr>
                                        <p:cTn id="3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609600"/>
            <a:ext cx="3962400" cy="1143000"/>
          </a:xfrm>
        </p:spPr>
        <p:txBody>
          <a:bodyPr>
            <a:normAutofit fontScale="90000"/>
          </a:bodyPr>
          <a:lstStyle/>
          <a:p>
            <a:r>
              <a:rPr lang="en-US" dirty="0" smtClean="0">
                <a:solidFill>
                  <a:srgbClr val="5C8E26"/>
                </a:solidFill>
              </a:rPr>
              <a:t>Section 1:Chapter Atlas</a:t>
            </a:r>
            <a:br>
              <a:rPr lang="en-US" dirty="0" smtClean="0">
                <a:solidFill>
                  <a:srgbClr val="5C8E26"/>
                </a:solidFill>
              </a:rPr>
            </a:br>
            <a:r>
              <a:rPr lang="en-US" dirty="0" smtClean="0">
                <a:solidFill>
                  <a:srgbClr val="5C8E26"/>
                </a:solidFill>
              </a:rPr>
              <a:t>Pages 226 - 233</a:t>
            </a:r>
            <a:endParaRPr lang="en-US" dirty="0"/>
          </a:p>
        </p:txBody>
      </p:sp>
      <p:sp>
        <p:nvSpPr>
          <p:cNvPr id="3" name="Content Placeholder 2"/>
          <p:cNvSpPr>
            <a:spLocks noGrp="1"/>
          </p:cNvSpPr>
          <p:nvPr>
            <p:ph idx="1"/>
          </p:nvPr>
        </p:nvSpPr>
        <p:spPr>
          <a:xfrm>
            <a:off x="0" y="2209801"/>
            <a:ext cx="4648200" cy="4648199"/>
          </a:xfrm>
        </p:spPr>
        <p:txBody>
          <a:bodyPr>
            <a:normAutofit fontScale="85000" lnSpcReduction="20000"/>
          </a:bodyPr>
          <a:lstStyle/>
          <a:p>
            <a:r>
              <a:rPr lang="en-US" dirty="0" smtClean="0">
                <a:solidFill>
                  <a:srgbClr val="EC5526"/>
                </a:solidFill>
              </a:rPr>
              <a:t>Connects North and South America</a:t>
            </a:r>
          </a:p>
          <a:p>
            <a:r>
              <a:rPr lang="en-US" dirty="0" smtClean="0">
                <a:solidFill>
                  <a:srgbClr val="EC5526"/>
                </a:solidFill>
              </a:rPr>
              <a:t>Separates the Pacific and Atlantic Oceans</a:t>
            </a:r>
          </a:p>
          <a:p>
            <a:r>
              <a:rPr lang="en-US" dirty="0" smtClean="0">
                <a:solidFill>
                  <a:srgbClr val="EC5526"/>
                </a:solidFill>
              </a:rPr>
              <a:t>It is an isthmus – a strip of land with water on both side. It connects two larger pieces of land. </a:t>
            </a:r>
          </a:p>
          <a:p>
            <a:r>
              <a:rPr lang="en-US" dirty="0" smtClean="0">
                <a:solidFill>
                  <a:srgbClr val="EC5526"/>
                </a:solidFill>
              </a:rPr>
              <a:t>Panama Canal cuts through the isthmus. The canal is a man-made trade route between the two oceans. </a:t>
            </a:r>
          </a:p>
          <a:p>
            <a:pPr>
              <a:buNone/>
            </a:pPr>
            <a:endParaRPr lang="en-US" dirty="0"/>
          </a:p>
        </p:txBody>
      </p:sp>
      <p:pic>
        <p:nvPicPr>
          <p:cNvPr id="2050" name="Picture 2" descr="http://www.eyde.nl/canals/panama2.jpg"/>
          <p:cNvPicPr>
            <a:picLocks noChangeAspect="1" noChangeArrowheads="1"/>
          </p:cNvPicPr>
          <p:nvPr/>
        </p:nvPicPr>
        <p:blipFill>
          <a:blip r:embed="rId3" cstate="print"/>
          <a:srcRect/>
          <a:stretch>
            <a:fillRect/>
          </a:stretch>
        </p:blipFill>
        <p:spPr bwMode="auto">
          <a:xfrm>
            <a:off x="4800600" y="3886200"/>
            <a:ext cx="4105127" cy="2698686"/>
          </a:xfrm>
          <a:prstGeom prst="rect">
            <a:avLst/>
          </a:prstGeom>
          <a:noFill/>
        </p:spPr>
      </p:pic>
      <p:pic>
        <p:nvPicPr>
          <p:cNvPr id="2052" name="Picture 4" descr="http://i.infoplease.com/images/mapcentralamerica.gif"/>
          <p:cNvPicPr>
            <a:picLocks noChangeAspect="1" noChangeArrowheads="1"/>
          </p:cNvPicPr>
          <p:nvPr/>
        </p:nvPicPr>
        <p:blipFill>
          <a:blip r:embed="rId4" cstate="print"/>
          <a:srcRect/>
          <a:stretch>
            <a:fillRect/>
          </a:stretch>
        </p:blipFill>
        <p:spPr bwMode="auto">
          <a:xfrm>
            <a:off x="4372582" y="304800"/>
            <a:ext cx="4409467" cy="32766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heckerboard(across)">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heckerboard(across)">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2050"/>
                                        </p:tgtEl>
                                        <p:attrNameLst>
                                          <p:attrName>style.visibility</p:attrName>
                                        </p:attrNameLst>
                                      </p:cBhvr>
                                      <p:to>
                                        <p:strVal val="visible"/>
                                      </p:to>
                                    </p:set>
                                    <p:animEffect transition="in" filter="checkerboard(across)">
                                      <p:cBhvr>
                                        <p:cTn id="2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solidFill>
                  <a:srgbClr val="5C8E26"/>
                </a:solidFill>
              </a:rPr>
              <a:t>Section 2: Central America and The Caribbean Today</a:t>
            </a:r>
            <a:br>
              <a:rPr lang="en-US" sz="2800" dirty="0" smtClean="0">
                <a:solidFill>
                  <a:srgbClr val="5C8E26"/>
                </a:solidFill>
              </a:rPr>
            </a:br>
            <a:r>
              <a:rPr lang="en-US" sz="2800" dirty="0" smtClean="0">
                <a:solidFill>
                  <a:srgbClr val="5C8E26"/>
                </a:solidFill>
              </a:rPr>
              <a:t>Pages 238 - 243</a:t>
            </a:r>
            <a:endParaRPr lang="en-US" dirty="0"/>
          </a:p>
        </p:txBody>
      </p:sp>
      <p:sp>
        <p:nvSpPr>
          <p:cNvPr id="3" name="Content Placeholder 2"/>
          <p:cNvSpPr>
            <a:spLocks noGrp="1"/>
          </p:cNvSpPr>
          <p:nvPr>
            <p:ph idx="1"/>
          </p:nvPr>
        </p:nvSpPr>
        <p:spPr>
          <a:xfrm>
            <a:off x="457200" y="1066800"/>
            <a:ext cx="8229600" cy="4525963"/>
          </a:xfrm>
        </p:spPr>
        <p:txBody>
          <a:bodyPr/>
          <a:lstStyle/>
          <a:p>
            <a:r>
              <a:rPr lang="en-US" dirty="0" smtClean="0">
                <a:solidFill>
                  <a:srgbClr val="EC5526"/>
                </a:solidFill>
              </a:rPr>
              <a:t>Economy</a:t>
            </a:r>
          </a:p>
          <a:p>
            <a:pPr lvl="1"/>
            <a:r>
              <a:rPr lang="en-US" dirty="0" smtClean="0">
                <a:solidFill>
                  <a:srgbClr val="EC5526"/>
                </a:solidFill>
              </a:rPr>
              <a:t>Trying to increase investment in factories and technology. This is called capital investment.</a:t>
            </a:r>
          </a:p>
          <a:p>
            <a:pPr lvl="1"/>
            <a:r>
              <a:rPr lang="en-US" dirty="0" smtClean="0">
                <a:solidFill>
                  <a:srgbClr val="EC5526"/>
                </a:solidFill>
              </a:rPr>
              <a:t>They are also trying to improve human investment. That means they are trying to better educate and train the future workers of the countries. </a:t>
            </a:r>
          </a:p>
        </p:txBody>
      </p:sp>
      <p:pic>
        <p:nvPicPr>
          <p:cNvPr id="8194" name="Picture 2" descr="http://www.walmartstores.com/sites/sustainabilityreport/2009/images/content/113_a.jpg"/>
          <p:cNvPicPr>
            <a:picLocks noChangeAspect="1" noChangeArrowheads="1"/>
          </p:cNvPicPr>
          <p:nvPr/>
        </p:nvPicPr>
        <p:blipFill>
          <a:blip r:embed="rId3" cstate="print"/>
          <a:srcRect/>
          <a:stretch>
            <a:fillRect/>
          </a:stretch>
        </p:blipFill>
        <p:spPr bwMode="auto">
          <a:xfrm>
            <a:off x="4343400" y="4419600"/>
            <a:ext cx="4234635" cy="2190751"/>
          </a:xfrm>
          <a:prstGeom prst="rect">
            <a:avLst/>
          </a:prstGeom>
          <a:noFill/>
        </p:spPr>
      </p:pic>
      <p:pic>
        <p:nvPicPr>
          <p:cNvPr id="8196" name="Picture 4" descr="http://www.siteselection.com/issues/2010/jul/images/RenaultCordoba_17836_2.jpg"/>
          <p:cNvPicPr>
            <a:picLocks noChangeAspect="1" noChangeArrowheads="1"/>
          </p:cNvPicPr>
          <p:nvPr/>
        </p:nvPicPr>
        <p:blipFill>
          <a:blip r:embed="rId4" cstate="print"/>
          <a:srcRect/>
          <a:stretch>
            <a:fillRect/>
          </a:stretch>
        </p:blipFill>
        <p:spPr bwMode="auto">
          <a:xfrm>
            <a:off x="152400" y="4267200"/>
            <a:ext cx="3238500" cy="1438820"/>
          </a:xfrm>
          <a:prstGeom prst="rect">
            <a:avLst/>
          </a:prstGeom>
          <a:noFill/>
        </p:spPr>
      </p:pic>
      <p:pic>
        <p:nvPicPr>
          <p:cNvPr id="8198" name="Picture 6" descr="Renault passenger cars ">
            <a:hlinkClick r:id="rId5"/>
          </p:cNvPr>
          <p:cNvPicPr>
            <a:picLocks noChangeAspect="1" noChangeArrowheads="1"/>
          </p:cNvPicPr>
          <p:nvPr/>
        </p:nvPicPr>
        <p:blipFill>
          <a:blip r:embed="rId6" cstate="print"/>
          <a:srcRect l="20652" r="22826"/>
          <a:stretch>
            <a:fillRect/>
          </a:stretch>
        </p:blipFill>
        <p:spPr bwMode="auto">
          <a:xfrm>
            <a:off x="1447800" y="5410200"/>
            <a:ext cx="2514600" cy="132983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heckerboard(across)">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nodeType="clickEffect">
                                  <p:stCondLst>
                                    <p:cond delay="0"/>
                                  </p:stCondLst>
                                  <p:childTnLst>
                                    <p:set>
                                      <p:cBhvr>
                                        <p:cTn id="14" dur="1" fill="hold">
                                          <p:stCondLst>
                                            <p:cond delay="0"/>
                                          </p:stCondLst>
                                        </p:cTn>
                                        <p:tgtEl>
                                          <p:spTgt spid="8196"/>
                                        </p:tgtEl>
                                        <p:attrNameLst>
                                          <p:attrName>style.visibility</p:attrName>
                                        </p:attrNameLst>
                                      </p:cBhvr>
                                      <p:to>
                                        <p:strVal val="visible"/>
                                      </p:to>
                                    </p:set>
                                    <p:animEffect transition="in" filter="checkerboard(across)">
                                      <p:cBhvr>
                                        <p:cTn id="15" dur="500"/>
                                        <p:tgtEl>
                                          <p:spTgt spid="8196"/>
                                        </p:tgtEl>
                                      </p:cBhvr>
                                    </p:animEffect>
                                  </p:childTnLst>
                                </p:cTn>
                              </p:par>
                              <p:par>
                                <p:cTn id="16" presetID="5" presetClass="entr" presetSubtype="10" fill="hold" nodeType="withEffect">
                                  <p:stCondLst>
                                    <p:cond delay="0"/>
                                  </p:stCondLst>
                                  <p:childTnLst>
                                    <p:set>
                                      <p:cBhvr>
                                        <p:cTn id="17" dur="1" fill="hold">
                                          <p:stCondLst>
                                            <p:cond delay="0"/>
                                          </p:stCondLst>
                                        </p:cTn>
                                        <p:tgtEl>
                                          <p:spTgt spid="8198"/>
                                        </p:tgtEl>
                                        <p:attrNameLst>
                                          <p:attrName>style.visibility</p:attrName>
                                        </p:attrNameLst>
                                      </p:cBhvr>
                                      <p:to>
                                        <p:strVal val="visible"/>
                                      </p:to>
                                    </p:set>
                                    <p:animEffect transition="in" filter="checkerboard(across)">
                                      <p:cBhvr>
                                        <p:cTn id="18" dur="500"/>
                                        <p:tgtEl>
                                          <p:spTgt spid="8198"/>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checkerboard(across)">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nodeType="clickEffect">
                                  <p:stCondLst>
                                    <p:cond delay="0"/>
                                  </p:stCondLst>
                                  <p:childTnLst>
                                    <p:set>
                                      <p:cBhvr>
                                        <p:cTn id="27" dur="1" fill="hold">
                                          <p:stCondLst>
                                            <p:cond delay="0"/>
                                          </p:stCondLst>
                                        </p:cTn>
                                        <p:tgtEl>
                                          <p:spTgt spid="8194"/>
                                        </p:tgtEl>
                                        <p:attrNameLst>
                                          <p:attrName>style.visibility</p:attrName>
                                        </p:attrNameLst>
                                      </p:cBhvr>
                                      <p:to>
                                        <p:strVal val="visible"/>
                                      </p:to>
                                    </p:set>
                                    <p:animEffect transition="in" filter="checkerboard(across)">
                                      <p:cBhvr>
                                        <p:cTn id="28"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685800"/>
            <a:ext cx="5029200" cy="1143000"/>
          </a:xfrm>
        </p:spPr>
        <p:txBody>
          <a:bodyPr>
            <a:normAutofit fontScale="90000"/>
          </a:bodyPr>
          <a:lstStyle/>
          <a:p>
            <a:r>
              <a:rPr lang="en-US" sz="2800" dirty="0" smtClean="0">
                <a:solidFill>
                  <a:srgbClr val="5C8E26"/>
                </a:solidFill>
              </a:rPr>
              <a:t>Section 2: Central America and The Caribbean Today</a:t>
            </a:r>
            <a:br>
              <a:rPr lang="en-US" sz="2800" dirty="0" smtClean="0">
                <a:solidFill>
                  <a:srgbClr val="5C8E26"/>
                </a:solidFill>
              </a:rPr>
            </a:br>
            <a:r>
              <a:rPr lang="en-US" sz="2800" dirty="0" smtClean="0">
                <a:solidFill>
                  <a:srgbClr val="5C8E26"/>
                </a:solidFill>
              </a:rPr>
              <a:t>Pages 238 - 243</a:t>
            </a:r>
            <a:endParaRPr lang="en-US" dirty="0"/>
          </a:p>
        </p:txBody>
      </p:sp>
      <p:sp>
        <p:nvSpPr>
          <p:cNvPr id="3" name="Content Placeholder 2"/>
          <p:cNvSpPr>
            <a:spLocks noGrp="1"/>
          </p:cNvSpPr>
          <p:nvPr>
            <p:ph idx="1"/>
          </p:nvPr>
        </p:nvSpPr>
        <p:spPr>
          <a:xfrm>
            <a:off x="0" y="2362200"/>
            <a:ext cx="8991600" cy="4495800"/>
          </a:xfrm>
        </p:spPr>
        <p:txBody>
          <a:bodyPr>
            <a:normAutofit fontScale="92500" lnSpcReduction="10000"/>
          </a:bodyPr>
          <a:lstStyle/>
          <a:p>
            <a:r>
              <a:rPr lang="en-US" dirty="0" smtClean="0">
                <a:solidFill>
                  <a:srgbClr val="EC5526"/>
                </a:solidFill>
              </a:rPr>
              <a:t>Economy</a:t>
            </a:r>
          </a:p>
          <a:p>
            <a:pPr lvl="1"/>
            <a:r>
              <a:rPr lang="en-US" dirty="0" smtClean="0">
                <a:solidFill>
                  <a:srgbClr val="EC5526"/>
                </a:solidFill>
              </a:rPr>
              <a:t>Free trade is one way they are trying to improve the economies of the region. </a:t>
            </a:r>
          </a:p>
          <a:p>
            <a:pPr lvl="1"/>
            <a:r>
              <a:rPr lang="en-US" dirty="0" smtClean="0">
                <a:solidFill>
                  <a:srgbClr val="EC5526"/>
                </a:solidFill>
              </a:rPr>
              <a:t>Two free trade organizations are</a:t>
            </a:r>
          </a:p>
          <a:p>
            <a:pPr lvl="2"/>
            <a:r>
              <a:rPr lang="en-US" dirty="0" smtClean="0">
                <a:solidFill>
                  <a:srgbClr val="EC5526"/>
                </a:solidFill>
              </a:rPr>
              <a:t>Caricom – Caribbean Community</a:t>
            </a:r>
          </a:p>
          <a:p>
            <a:pPr lvl="2"/>
            <a:r>
              <a:rPr lang="en-US" dirty="0" smtClean="0">
                <a:solidFill>
                  <a:srgbClr val="EC5526"/>
                </a:solidFill>
              </a:rPr>
              <a:t>CAFTA-DR – Central American-Domical Republic- United States Free Trade Association</a:t>
            </a:r>
          </a:p>
          <a:p>
            <a:pPr marL="342900" lvl="1" indent="-342900">
              <a:buFont typeface="Arial" pitchFamily="34" charset="0"/>
              <a:buChar char="•"/>
            </a:pPr>
            <a:r>
              <a:rPr lang="en-US" dirty="0" smtClean="0">
                <a:solidFill>
                  <a:srgbClr val="EC5526"/>
                </a:solidFill>
              </a:rPr>
              <a:t>Benefit to free trade is that they trade without extra taxes</a:t>
            </a:r>
          </a:p>
          <a:p>
            <a:pPr marL="342900" lvl="1" indent="-342900">
              <a:buFont typeface="Arial" pitchFamily="34" charset="0"/>
              <a:buChar char="•"/>
            </a:pPr>
            <a:r>
              <a:rPr lang="en-US" dirty="0" smtClean="0">
                <a:solidFill>
                  <a:srgbClr val="EC5526"/>
                </a:solidFill>
              </a:rPr>
              <a:t>Drawback is that foreign companies come in and set up factories. This is good because it provides jobs but all the profit is going back to the foreign countries. </a:t>
            </a:r>
          </a:p>
          <a:p>
            <a:endParaRPr lang="en-US" dirty="0"/>
          </a:p>
        </p:txBody>
      </p:sp>
      <p:pic>
        <p:nvPicPr>
          <p:cNvPr id="6146" name="Picture 2" descr="http://ww2.hdnux.com/photos/10/11/20/2135077/5/628x471.jpg"/>
          <p:cNvPicPr>
            <a:picLocks noChangeAspect="1" noChangeArrowheads="1"/>
          </p:cNvPicPr>
          <p:nvPr/>
        </p:nvPicPr>
        <p:blipFill>
          <a:blip r:embed="rId3" cstate="print"/>
          <a:srcRect/>
          <a:stretch>
            <a:fillRect/>
          </a:stretch>
        </p:blipFill>
        <p:spPr bwMode="auto">
          <a:xfrm>
            <a:off x="5181600" y="152400"/>
            <a:ext cx="3733800" cy="252685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heckerboard(across)">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checkerboard(across)">
                                      <p:cBhvr>
                                        <p:cTn id="15" dur="500"/>
                                        <p:tgtEl>
                                          <p:spTgt spid="3">
                                            <p:txEl>
                                              <p:pRg st="2" end="2"/>
                                            </p:txEl>
                                          </p:spTgt>
                                        </p:tgtEl>
                                      </p:cBhvr>
                                    </p:animEffect>
                                  </p:childTnLst>
                                </p:cTn>
                              </p:par>
                              <p:par>
                                <p:cTn id="16" presetID="5" presetClass="entr" presetSubtype="1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checkerboard(across)">
                                      <p:cBhvr>
                                        <p:cTn id="18" dur="500"/>
                                        <p:tgtEl>
                                          <p:spTgt spid="3">
                                            <p:txEl>
                                              <p:pRg st="3" end="3"/>
                                            </p:txEl>
                                          </p:spTgt>
                                        </p:tgtEl>
                                      </p:cBhvr>
                                    </p:animEffect>
                                  </p:childTnLst>
                                </p:cTn>
                              </p:par>
                              <p:par>
                                <p:cTn id="19" presetID="5" presetClass="entr" presetSubtype="1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checkerboard(across)">
                                      <p:cBhvr>
                                        <p:cTn id="21" dur="500"/>
                                        <p:tgtEl>
                                          <p:spTgt spid="3">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5" presetClass="entr" presetSubtype="10" fill="hold" nodeType="click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checkerboard(across)">
                                      <p:cBhvr>
                                        <p:cTn id="26" dur="500"/>
                                        <p:tgtEl>
                                          <p:spTgt spid="3">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 presetClass="entr" presetSubtype="1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checkerboard(across)">
                                      <p:cBhvr>
                                        <p:cTn id="31"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solidFill>
                  <a:srgbClr val="5C8E26"/>
                </a:solidFill>
              </a:rPr>
              <a:t>Section 2: Central America and The Caribbean Today</a:t>
            </a:r>
            <a:br>
              <a:rPr lang="en-US" sz="2800" dirty="0" smtClean="0">
                <a:solidFill>
                  <a:srgbClr val="5C8E26"/>
                </a:solidFill>
              </a:rPr>
            </a:br>
            <a:r>
              <a:rPr lang="en-US" sz="2800" dirty="0" smtClean="0">
                <a:solidFill>
                  <a:srgbClr val="5C8E26"/>
                </a:solidFill>
              </a:rPr>
              <a:t>Pages 238 - 243</a:t>
            </a:r>
            <a:endParaRPr lang="en-US" dirty="0"/>
          </a:p>
        </p:txBody>
      </p:sp>
      <p:sp>
        <p:nvSpPr>
          <p:cNvPr id="3" name="Content Placeholder 2"/>
          <p:cNvSpPr>
            <a:spLocks noGrp="1"/>
          </p:cNvSpPr>
          <p:nvPr>
            <p:ph idx="1"/>
          </p:nvPr>
        </p:nvSpPr>
        <p:spPr>
          <a:xfrm>
            <a:off x="0" y="2895600"/>
            <a:ext cx="8229600" cy="3733800"/>
          </a:xfrm>
        </p:spPr>
        <p:txBody>
          <a:bodyPr>
            <a:normAutofit lnSpcReduction="10000"/>
          </a:bodyPr>
          <a:lstStyle/>
          <a:p>
            <a:r>
              <a:rPr lang="en-US" dirty="0" smtClean="0">
                <a:solidFill>
                  <a:srgbClr val="EC5526"/>
                </a:solidFill>
              </a:rPr>
              <a:t>Economy</a:t>
            </a:r>
          </a:p>
          <a:p>
            <a:pPr lvl="1"/>
            <a:r>
              <a:rPr lang="en-US" dirty="0" smtClean="0">
                <a:solidFill>
                  <a:srgbClr val="EC5526"/>
                </a:solidFill>
              </a:rPr>
              <a:t>In some countries the land has been taken from the rich and given to the poor. </a:t>
            </a:r>
          </a:p>
          <a:p>
            <a:pPr lvl="1"/>
            <a:r>
              <a:rPr lang="en-US" dirty="0" smtClean="0">
                <a:solidFill>
                  <a:srgbClr val="EC5526"/>
                </a:solidFill>
              </a:rPr>
              <a:t>Poor farmers need money to get their farms started. The amount of money that they need to get started is often very small.</a:t>
            </a:r>
          </a:p>
          <a:p>
            <a:pPr lvl="1"/>
            <a:r>
              <a:rPr lang="en-US" dirty="0" smtClean="0">
                <a:solidFill>
                  <a:srgbClr val="EC5526"/>
                </a:solidFill>
              </a:rPr>
              <a:t>They can get microcredit to help them get started. These loans can come from outside sources. </a:t>
            </a:r>
          </a:p>
          <a:p>
            <a:endParaRPr lang="en-US" dirty="0"/>
          </a:p>
        </p:txBody>
      </p:sp>
      <p:pic>
        <p:nvPicPr>
          <p:cNvPr id="4098" name="Picture 2" descr="http://pepbonet.com/img/2011/10/Microcredit_Central_America_Bonet001.jpg"/>
          <p:cNvPicPr>
            <a:picLocks noChangeAspect="1" noChangeArrowheads="1"/>
          </p:cNvPicPr>
          <p:nvPr/>
        </p:nvPicPr>
        <p:blipFill>
          <a:blip r:embed="rId3" cstate="print"/>
          <a:srcRect l="18851" b="13274"/>
          <a:stretch>
            <a:fillRect/>
          </a:stretch>
        </p:blipFill>
        <p:spPr bwMode="auto">
          <a:xfrm>
            <a:off x="5867400" y="1066800"/>
            <a:ext cx="3106122" cy="2209800"/>
          </a:xfrm>
          <a:prstGeom prst="rect">
            <a:avLst/>
          </a:prstGeom>
          <a:noFill/>
        </p:spPr>
      </p:pic>
      <p:pic>
        <p:nvPicPr>
          <p:cNvPr id="4100" name="Picture 4" descr="http://likedevelopment.files.wordpress.com/2011/12/guatemala-septiembre-2011-028web.jpg"/>
          <p:cNvPicPr>
            <a:picLocks noChangeAspect="1" noChangeArrowheads="1"/>
          </p:cNvPicPr>
          <p:nvPr/>
        </p:nvPicPr>
        <p:blipFill>
          <a:blip r:embed="rId4" cstate="print"/>
          <a:srcRect/>
          <a:stretch>
            <a:fillRect/>
          </a:stretch>
        </p:blipFill>
        <p:spPr bwMode="auto">
          <a:xfrm>
            <a:off x="2514600" y="1295400"/>
            <a:ext cx="2969479" cy="1981200"/>
          </a:xfrm>
          <a:prstGeom prst="rect">
            <a:avLst/>
          </a:prstGeom>
          <a:noFill/>
        </p:spPr>
      </p:pic>
      <p:pic>
        <p:nvPicPr>
          <p:cNvPr id="4102" name="Picture 6" descr="http://www.helpage.org/silo/images/microcredit-in-mozambique_491x326.jpg"/>
          <p:cNvPicPr>
            <a:picLocks noChangeAspect="1" noChangeArrowheads="1"/>
          </p:cNvPicPr>
          <p:nvPr/>
        </p:nvPicPr>
        <p:blipFill>
          <a:blip r:embed="rId5" cstate="print"/>
          <a:srcRect r="46232"/>
          <a:stretch>
            <a:fillRect/>
          </a:stretch>
        </p:blipFill>
        <p:spPr bwMode="auto">
          <a:xfrm>
            <a:off x="381000" y="914400"/>
            <a:ext cx="1588980" cy="19621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heckerboard(across)">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checkerboard(across)">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checkerboard(across)">
                                      <p:cBhvr>
                                        <p:cTn id="2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24400" y="274638"/>
            <a:ext cx="3962400" cy="1143000"/>
          </a:xfrm>
        </p:spPr>
        <p:txBody>
          <a:bodyPr>
            <a:normAutofit fontScale="90000"/>
          </a:bodyPr>
          <a:lstStyle/>
          <a:p>
            <a:r>
              <a:rPr lang="en-US" sz="2800" dirty="0" smtClean="0">
                <a:solidFill>
                  <a:srgbClr val="5C8E26"/>
                </a:solidFill>
              </a:rPr>
              <a:t>Section 2: Central America and The Caribbean Today</a:t>
            </a:r>
            <a:br>
              <a:rPr lang="en-US" sz="2800" dirty="0" smtClean="0">
                <a:solidFill>
                  <a:srgbClr val="5C8E26"/>
                </a:solidFill>
              </a:rPr>
            </a:br>
            <a:r>
              <a:rPr lang="en-US" sz="2800" dirty="0" smtClean="0">
                <a:solidFill>
                  <a:srgbClr val="5C8E26"/>
                </a:solidFill>
              </a:rPr>
              <a:t>Pages 238 - 243</a:t>
            </a:r>
            <a:endParaRPr lang="en-US" dirty="0"/>
          </a:p>
        </p:txBody>
      </p:sp>
      <p:sp>
        <p:nvSpPr>
          <p:cNvPr id="3" name="Content Placeholder 2"/>
          <p:cNvSpPr>
            <a:spLocks noGrp="1"/>
          </p:cNvSpPr>
          <p:nvPr>
            <p:ph idx="1"/>
          </p:nvPr>
        </p:nvSpPr>
        <p:spPr>
          <a:xfrm>
            <a:off x="0" y="228600"/>
            <a:ext cx="5257800" cy="6400800"/>
          </a:xfrm>
        </p:spPr>
        <p:txBody>
          <a:bodyPr>
            <a:normAutofit fontScale="85000" lnSpcReduction="20000"/>
          </a:bodyPr>
          <a:lstStyle/>
          <a:p>
            <a:r>
              <a:rPr lang="en-US" dirty="0" smtClean="0">
                <a:solidFill>
                  <a:srgbClr val="EC5526"/>
                </a:solidFill>
              </a:rPr>
              <a:t>Economy</a:t>
            </a:r>
          </a:p>
          <a:p>
            <a:pPr lvl="1"/>
            <a:r>
              <a:rPr lang="en-US" dirty="0" smtClean="0">
                <a:solidFill>
                  <a:srgbClr val="EC5526"/>
                </a:solidFill>
              </a:rPr>
              <a:t>Tourism is a large part of the economy for this region. </a:t>
            </a:r>
          </a:p>
          <a:p>
            <a:pPr lvl="1"/>
            <a:r>
              <a:rPr lang="en-US" dirty="0" smtClean="0">
                <a:solidFill>
                  <a:srgbClr val="EC5526"/>
                </a:solidFill>
              </a:rPr>
              <a:t>As discussed earlier, tourism can cause environmental problems, so some people believe ecotourism is the answer. In this style of tourism the visitors use horses for travel, stay in simple huts and eat the local food. </a:t>
            </a:r>
          </a:p>
          <a:p>
            <a:pPr lvl="1"/>
            <a:r>
              <a:rPr lang="en-US" dirty="0" smtClean="0">
                <a:solidFill>
                  <a:srgbClr val="EC5526"/>
                </a:solidFill>
              </a:rPr>
              <a:t>Tourism makes countries dependent on others because it is something they cannot control. If visitors decide to quite coming to the region it could be very bad for the economy. </a:t>
            </a:r>
          </a:p>
          <a:p>
            <a:pPr lvl="1"/>
            <a:r>
              <a:rPr lang="en-US" dirty="0" smtClean="0">
                <a:solidFill>
                  <a:srgbClr val="EC5526"/>
                </a:solidFill>
              </a:rPr>
              <a:t>Workers in the tourist industry are usually paid very little and the large resorts are usually run by foreign companies. </a:t>
            </a:r>
          </a:p>
          <a:p>
            <a:endParaRPr lang="en-US" dirty="0"/>
          </a:p>
        </p:txBody>
      </p:sp>
      <p:pic>
        <p:nvPicPr>
          <p:cNvPr id="2050" name="Picture 2" descr="http://infosurhoy.com/cocoon/saii/images/2009/10/09/CENTROAM.-Turismo.jpg"/>
          <p:cNvPicPr>
            <a:picLocks noChangeAspect="1" noChangeArrowheads="1"/>
          </p:cNvPicPr>
          <p:nvPr/>
        </p:nvPicPr>
        <p:blipFill>
          <a:blip r:embed="rId3" cstate="print"/>
          <a:srcRect/>
          <a:stretch>
            <a:fillRect/>
          </a:stretch>
        </p:blipFill>
        <p:spPr bwMode="auto">
          <a:xfrm>
            <a:off x="5410200" y="4343400"/>
            <a:ext cx="3486151" cy="2324101"/>
          </a:xfrm>
          <a:prstGeom prst="rect">
            <a:avLst/>
          </a:prstGeom>
          <a:noFill/>
        </p:spPr>
      </p:pic>
      <p:pic>
        <p:nvPicPr>
          <p:cNvPr id="2052" name="Picture 4" descr="http://www.bigtravelweb.com/images/ecotourism_peru_amazonia_l.JPG"/>
          <p:cNvPicPr>
            <a:picLocks noChangeAspect="1" noChangeArrowheads="1"/>
          </p:cNvPicPr>
          <p:nvPr/>
        </p:nvPicPr>
        <p:blipFill>
          <a:blip r:embed="rId4" cstate="print"/>
          <a:srcRect/>
          <a:stretch>
            <a:fillRect/>
          </a:stretch>
        </p:blipFill>
        <p:spPr bwMode="auto">
          <a:xfrm>
            <a:off x="5457823" y="1600200"/>
            <a:ext cx="3448051" cy="259080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heckerboard(across)">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checkerboard(across)">
                                      <p:cBhvr>
                                        <p:cTn id="15" dur="500"/>
                                        <p:tgtEl>
                                          <p:spTgt spid="3">
                                            <p:txEl>
                                              <p:pRg st="2" end="2"/>
                                            </p:txEl>
                                          </p:spTgt>
                                        </p:tgtEl>
                                      </p:cBhvr>
                                    </p:animEffect>
                                  </p:childTnLst>
                                </p:cTn>
                              </p:par>
                              <p:par>
                                <p:cTn id="16" presetID="5" presetClass="entr" presetSubtype="10" fill="hold" nodeType="withEffect">
                                  <p:stCondLst>
                                    <p:cond delay="0"/>
                                  </p:stCondLst>
                                  <p:childTnLst>
                                    <p:set>
                                      <p:cBhvr>
                                        <p:cTn id="17" dur="1" fill="hold">
                                          <p:stCondLst>
                                            <p:cond delay="0"/>
                                          </p:stCondLst>
                                        </p:cTn>
                                        <p:tgtEl>
                                          <p:spTgt spid="2052"/>
                                        </p:tgtEl>
                                        <p:attrNameLst>
                                          <p:attrName>style.visibility</p:attrName>
                                        </p:attrNameLst>
                                      </p:cBhvr>
                                      <p:to>
                                        <p:strVal val="visible"/>
                                      </p:to>
                                    </p:set>
                                    <p:animEffect transition="in" filter="checkerboard(across)">
                                      <p:cBhvr>
                                        <p:cTn id="18" dur="500"/>
                                        <p:tgtEl>
                                          <p:spTgt spid="2052"/>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checkerboard(across)">
                                      <p:cBhvr>
                                        <p:cTn id="23" dur="500"/>
                                        <p:tgtEl>
                                          <p:spTgt spid="3">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checkerboard(across)">
                                      <p:cBhvr>
                                        <p:cTn id="28" dur="500"/>
                                        <p:tgtEl>
                                          <p:spTgt spid="3">
                                            <p:txEl>
                                              <p:pRg st="4" end="4"/>
                                            </p:txEl>
                                          </p:spTgt>
                                        </p:tgtEl>
                                      </p:cBhvr>
                                    </p:animEffect>
                                  </p:childTnLst>
                                </p:cTn>
                              </p:par>
                              <p:par>
                                <p:cTn id="29" presetID="5" presetClass="entr" presetSubtype="10" fill="hold" nodeType="withEffect">
                                  <p:stCondLst>
                                    <p:cond delay="0"/>
                                  </p:stCondLst>
                                  <p:childTnLst>
                                    <p:set>
                                      <p:cBhvr>
                                        <p:cTn id="30" dur="1" fill="hold">
                                          <p:stCondLst>
                                            <p:cond delay="0"/>
                                          </p:stCondLst>
                                        </p:cTn>
                                        <p:tgtEl>
                                          <p:spTgt spid="2050"/>
                                        </p:tgtEl>
                                        <p:attrNameLst>
                                          <p:attrName>style.visibility</p:attrName>
                                        </p:attrNameLst>
                                      </p:cBhvr>
                                      <p:to>
                                        <p:strVal val="visible"/>
                                      </p:to>
                                    </p:set>
                                    <p:animEffect transition="in" filter="checkerboard(across)">
                                      <p:cBhvr>
                                        <p:cTn id="31"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5029200" cy="1143000"/>
          </a:xfrm>
        </p:spPr>
        <p:txBody>
          <a:bodyPr>
            <a:normAutofit fontScale="90000"/>
          </a:bodyPr>
          <a:lstStyle/>
          <a:p>
            <a:r>
              <a:rPr lang="en-US" dirty="0" smtClean="0">
                <a:solidFill>
                  <a:srgbClr val="5C8E26"/>
                </a:solidFill>
              </a:rPr>
              <a:t>Section 1:Chapter Atlas</a:t>
            </a:r>
            <a:br>
              <a:rPr lang="en-US" dirty="0" smtClean="0">
                <a:solidFill>
                  <a:srgbClr val="5C8E26"/>
                </a:solidFill>
              </a:rPr>
            </a:br>
            <a:r>
              <a:rPr lang="en-US" dirty="0" smtClean="0">
                <a:solidFill>
                  <a:srgbClr val="5C8E26"/>
                </a:solidFill>
              </a:rPr>
              <a:t>Pages 226 - 233</a:t>
            </a:r>
            <a:endParaRPr lang="en-US" dirty="0"/>
          </a:p>
        </p:txBody>
      </p:sp>
      <p:sp>
        <p:nvSpPr>
          <p:cNvPr id="3" name="Content Placeholder 2"/>
          <p:cNvSpPr>
            <a:spLocks noGrp="1"/>
          </p:cNvSpPr>
          <p:nvPr>
            <p:ph idx="1"/>
          </p:nvPr>
        </p:nvSpPr>
        <p:spPr>
          <a:xfrm>
            <a:off x="457200" y="3657600"/>
            <a:ext cx="8229600" cy="3001963"/>
          </a:xfrm>
        </p:spPr>
        <p:txBody>
          <a:bodyPr>
            <a:normAutofit lnSpcReduction="10000"/>
          </a:bodyPr>
          <a:lstStyle/>
          <a:p>
            <a:r>
              <a:rPr lang="en-US" dirty="0" smtClean="0">
                <a:solidFill>
                  <a:srgbClr val="EC5526"/>
                </a:solidFill>
              </a:rPr>
              <a:t>Mountains and lakes are the major landforms found in this region. </a:t>
            </a:r>
          </a:p>
          <a:p>
            <a:r>
              <a:rPr lang="en-US" dirty="0" smtClean="0">
                <a:solidFill>
                  <a:srgbClr val="EC5526"/>
                </a:solidFill>
              </a:rPr>
              <a:t>The slow but steady movements of plates makes this region unstable.</a:t>
            </a:r>
          </a:p>
          <a:p>
            <a:r>
              <a:rPr lang="en-US" dirty="0" smtClean="0">
                <a:solidFill>
                  <a:srgbClr val="EC5526"/>
                </a:solidFill>
              </a:rPr>
              <a:t>There are over 80 active volcanoes in this region.</a:t>
            </a:r>
          </a:p>
          <a:p>
            <a:pPr>
              <a:buNone/>
            </a:pPr>
            <a:endParaRPr lang="en-US" dirty="0"/>
          </a:p>
        </p:txBody>
      </p:sp>
      <p:pic>
        <p:nvPicPr>
          <p:cNvPr id="16386" name="Picture 2" descr="http://img.ibtimes.com/www/data/images/full/2012/09/13/304535-volcan-del-fuego.jpg"/>
          <p:cNvPicPr>
            <a:picLocks noChangeAspect="1" noChangeArrowheads="1"/>
          </p:cNvPicPr>
          <p:nvPr/>
        </p:nvPicPr>
        <p:blipFill>
          <a:blip r:embed="rId3" cstate="print"/>
          <a:srcRect/>
          <a:stretch>
            <a:fillRect/>
          </a:stretch>
        </p:blipFill>
        <p:spPr bwMode="auto">
          <a:xfrm>
            <a:off x="6248400" y="152400"/>
            <a:ext cx="2514600" cy="2514600"/>
          </a:xfrm>
          <a:prstGeom prst="rect">
            <a:avLst/>
          </a:prstGeom>
          <a:noFill/>
        </p:spPr>
      </p:pic>
      <p:sp>
        <p:nvSpPr>
          <p:cNvPr id="5" name="Rectangle 4"/>
          <p:cNvSpPr/>
          <p:nvPr/>
        </p:nvSpPr>
        <p:spPr>
          <a:xfrm>
            <a:off x="5898433" y="2667000"/>
            <a:ext cx="3245567" cy="830997"/>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Volcan de Fuego</a:t>
            </a:r>
          </a:p>
          <a:p>
            <a:pPr algn="ctr"/>
            <a:r>
              <a:rPr lang="en-US" sz="2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Eruption: Sept. 13, 2012</a:t>
            </a:r>
            <a:endParaRPr lang="en-US" sz="2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16388" name="Picture 4" descr="http://aminus3.s3.amazonaws.com/image/g0001/u00000560/i00458820/bd8906b2fbbd538a86a04ab3b83c8127_large.jpg"/>
          <p:cNvPicPr>
            <a:picLocks noChangeAspect="1" noChangeArrowheads="1"/>
          </p:cNvPicPr>
          <p:nvPr/>
        </p:nvPicPr>
        <p:blipFill>
          <a:blip r:embed="rId4" cstate="print"/>
          <a:srcRect/>
          <a:stretch>
            <a:fillRect/>
          </a:stretch>
        </p:blipFill>
        <p:spPr bwMode="auto">
          <a:xfrm>
            <a:off x="3200400" y="1600200"/>
            <a:ext cx="2463800" cy="1847850"/>
          </a:xfrm>
          <a:prstGeom prst="rect">
            <a:avLst/>
          </a:prstGeom>
          <a:noFill/>
        </p:spPr>
      </p:pic>
      <p:pic>
        <p:nvPicPr>
          <p:cNvPr id="16390" name="Picture 6" descr="http://cdn.nuevaya.com.ni/wp-content/uploads/2012/09/volcan_de_fuego.jpg"/>
          <p:cNvPicPr>
            <a:picLocks noChangeAspect="1" noChangeArrowheads="1"/>
          </p:cNvPicPr>
          <p:nvPr/>
        </p:nvPicPr>
        <p:blipFill>
          <a:blip r:embed="rId5" cstate="print"/>
          <a:srcRect/>
          <a:stretch>
            <a:fillRect/>
          </a:stretch>
        </p:blipFill>
        <p:spPr bwMode="auto">
          <a:xfrm>
            <a:off x="152400" y="1600200"/>
            <a:ext cx="2814851" cy="18859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heckerboard(across)">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16386"/>
                                        </p:tgtEl>
                                        <p:attrNameLst>
                                          <p:attrName>style.visibility</p:attrName>
                                        </p:attrNameLst>
                                      </p:cBhvr>
                                      <p:to>
                                        <p:strVal val="visible"/>
                                      </p:to>
                                    </p:set>
                                    <p:animEffect transition="in" filter="checkerboard(across)">
                                      <p:cBhvr>
                                        <p:cTn id="22" dur="500"/>
                                        <p:tgtEl>
                                          <p:spTgt spid="16386"/>
                                        </p:tgtEl>
                                      </p:cBhvr>
                                    </p:animEffect>
                                  </p:childTnLst>
                                </p:cTn>
                              </p:par>
                              <p:par>
                                <p:cTn id="23" presetID="5" presetClass="entr" presetSubtype="10" fill="hold" nodeType="with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animEffect transition="in" filter="checkerboard(across)">
                                      <p:cBhvr>
                                        <p:cTn id="25" dur="500"/>
                                        <p:tgtEl>
                                          <p:spTgt spid="5">
                                            <p:txEl>
                                              <p:pRg st="0" end="0"/>
                                            </p:txEl>
                                          </p:spTgt>
                                        </p:tgtEl>
                                      </p:cBhvr>
                                    </p:animEffect>
                                  </p:childTnLst>
                                </p:cTn>
                              </p:par>
                              <p:par>
                                <p:cTn id="26" presetID="5" presetClass="entr" presetSubtype="10" fill="hold" nodeType="withEffect">
                                  <p:stCondLst>
                                    <p:cond delay="0"/>
                                  </p:stCondLst>
                                  <p:childTnLst>
                                    <p:set>
                                      <p:cBhvr>
                                        <p:cTn id="27" dur="1" fill="hold">
                                          <p:stCondLst>
                                            <p:cond delay="0"/>
                                          </p:stCondLst>
                                        </p:cTn>
                                        <p:tgtEl>
                                          <p:spTgt spid="5">
                                            <p:txEl>
                                              <p:pRg st="1" end="1"/>
                                            </p:txEl>
                                          </p:spTgt>
                                        </p:tgtEl>
                                        <p:attrNameLst>
                                          <p:attrName>style.visibility</p:attrName>
                                        </p:attrNameLst>
                                      </p:cBhvr>
                                      <p:to>
                                        <p:strVal val="visible"/>
                                      </p:to>
                                    </p:set>
                                    <p:animEffect transition="in" filter="checkerboard(across)">
                                      <p:cBhvr>
                                        <p:cTn id="28" dur="500"/>
                                        <p:tgtEl>
                                          <p:spTgt spid="5">
                                            <p:txEl>
                                              <p:pRg st="1" end="1"/>
                                            </p:txEl>
                                          </p:spTgt>
                                        </p:tgtEl>
                                      </p:cBhvr>
                                    </p:animEffect>
                                  </p:childTnLst>
                                </p:cTn>
                              </p:par>
                              <p:par>
                                <p:cTn id="29" presetID="5" presetClass="entr" presetSubtype="10" fill="hold" nodeType="withEffect">
                                  <p:stCondLst>
                                    <p:cond delay="0"/>
                                  </p:stCondLst>
                                  <p:childTnLst>
                                    <p:set>
                                      <p:cBhvr>
                                        <p:cTn id="30" dur="1" fill="hold">
                                          <p:stCondLst>
                                            <p:cond delay="0"/>
                                          </p:stCondLst>
                                        </p:cTn>
                                        <p:tgtEl>
                                          <p:spTgt spid="16388"/>
                                        </p:tgtEl>
                                        <p:attrNameLst>
                                          <p:attrName>style.visibility</p:attrName>
                                        </p:attrNameLst>
                                      </p:cBhvr>
                                      <p:to>
                                        <p:strVal val="visible"/>
                                      </p:to>
                                    </p:set>
                                    <p:animEffect transition="in" filter="checkerboard(across)">
                                      <p:cBhvr>
                                        <p:cTn id="31" dur="500"/>
                                        <p:tgtEl>
                                          <p:spTgt spid="16388"/>
                                        </p:tgtEl>
                                      </p:cBhvr>
                                    </p:animEffect>
                                  </p:childTnLst>
                                </p:cTn>
                              </p:par>
                              <p:par>
                                <p:cTn id="32" presetID="5" presetClass="entr" presetSubtype="10" fill="hold" nodeType="withEffect">
                                  <p:stCondLst>
                                    <p:cond delay="0"/>
                                  </p:stCondLst>
                                  <p:childTnLst>
                                    <p:set>
                                      <p:cBhvr>
                                        <p:cTn id="33" dur="1" fill="hold">
                                          <p:stCondLst>
                                            <p:cond delay="0"/>
                                          </p:stCondLst>
                                        </p:cTn>
                                        <p:tgtEl>
                                          <p:spTgt spid="16390"/>
                                        </p:tgtEl>
                                        <p:attrNameLst>
                                          <p:attrName>style.visibility</p:attrName>
                                        </p:attrNameLst>
                                      </p:cBhvr>
                                      <p:to>
                                        <p:strVal val="visible"/>
                                      </p:to>
                                    </p:set>
                                    <p:animEffect transition="in" filter="checkerboard(across)">
                                      <p:cBhvr>
                                        <p:cTn id="34" dur="500"/>
                                        <p:tgtEl>
                                          <p:spTgt spid="163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5C8E26"/>
                </a:solidFill>
              </a:rPr>
              <a:t>Section 1:Chapter Atlas</a:t>
            </a:r>
            <a:br>
              <a:rPr lang="en-US" dirty="0" smtClean="0">
                <a:solidFill>
                  <a:srgbClr val="5C8E26"/>
                </a:solidFill>
              </a:rPr>
            </a:br>
            <a:r>
              <a:rPr lang="en-US" dirty="0" smtClean="0">
                <a:solidFill>
                  <a:srgbClr val="5C8E26"/>
                </a:solidFill>
              </a:rPr>
              <a:t>Pages 226 - 233</a:t>
            </a:r>
            <a:endParaRPr lang="en-US" dirty="0"/>
          </a:p>
        </p:txBody>
      </p:sp>
      <p:sp>
        <p:nvSpPr>
          <p:cNvPr id="3" name="Content Placeholder 2"/>
          <p:cNvSpPr>
            <a:spLocks noGrp="1"/>
          </p:cNvSpPr>
          <p:nvPr>
            <p:ph idx="1"/>
          </p:nvPr>
        </p:nvSpPr>
        <p:spPr>
          <a:xfrm>
            <a:off x="152400" y="1600200"/>
            <a:ext cx="6629400" cy="1905000"/>
          </a:xfrm>
        </p:spPr>
        <p:txBody>
          <a:bodyPr/>
          <a:lstStyle/>
          <a:p>
            <a:r>
              <a:rPr lang="en-US" dirty="0" smtClean="0">
                <a:solidFill>
                  <a:srgbClr val="EC5526"/>
                </a:solidFill>
              </a:rPr>
              <a:t>Earthquakes are common</a:t>
            </a:r>
          </a:p>
          <a:p>
            <a:r>
              <a:rPr lang="en-US" dirty="0" smtClean="0">
                <a:solidFill>
                  <a:srgbClr val="EC5526"/>
                </a:solidFill>
              </a:rPr>
              <a:t>Earthquakes can lead to mudslides</a:t>
            </a:r>
          </a:p>
          <a:p>
            <a:pPr lvl="1"/>
            <a:r>
              <a:rPr lang="en-US" dirty="0" smtClean="0">
                <a:solidFill>
                  <a:srgbClr val="EC5526"/>
                </a:solidFill>
              </a:rPr>
              <a:t>Dangerous and expensive!</a:t>
            </a:r>
          </a:p>
          <a:p>
            <a:endParaRPr lang="en-US" dirty="0"/>
          </a:p>
        </p:txBody>
      </p:sp>
      <p:pic>
        <p:nvPicPr>
          <p:cNvPr id="17410" name="Picture 2" descr="http://antiguadailyphoto.com/wp-content/uploads/flickr_backup/4826065102_3bbe298e68_b.jpg"/>
          <p:cNvPicPr>
            <a:picLocks noChangeAspect="1" noChangeArrowheads="1"/>
          </p:cNvPicPr>
          <p:nvPr/>
        </p:nvPicPr>
        <p:blipFill>
          <a:blip r:embed="rId3" cstate="print"/>
          <a:srcRect/>
          <a:stretch>
            <a:fillRect/>
          </a:stretch>
        </p:blipFill>
        <p:spPr bwMode="auto">
          <a:xfrm>
            <a:off x="304800" y="3505200"/>
            <a:ext cx="4038600" cy="3028950"/>
          </a:xfrm>
          <a:prstGeom prst="rect">
            <a:avLst/>
          </a:prstGeom>
          <a:noFill/>
        </p:spPr>
      </p:pic>
      <p:pic>
        <p:nvPicPr>
          <p:cNvPr id="17412" name="Picture 4" descr="http://nimg.sulekha.com/others/original700/el-salvador-flooding-2009-11-9-15-41-42.jpg"/>
          <p:cNvPicPr>
            <a:picLocks noChangeAspect="1" noChangeArrowheads="1"/>
          </p:cNvPicPr>
          <p:nvPr/>
        </p:nvPicPr>
        <p:blipFill>
          <a:blip r:embed="rId4" cstate="print"/>
          <a:srcRect/>
          <a:stretch>
            <a:fillRect/>
          </a:stretch>
        </p:blipFill>
        <p:spPr bwMode="auto">
          <a:xfrm>
            <a:off x="4419600" y="3505200"/>
            <a:ext cx="4579156" cy="3048000"/>
          </a:xfrm>
          <a:prstGeom prst="rect">
            <a:avLst/>
          </a:prstGeom>
          <a:noFill/>
        </p:spPr>
      </p:pic>
      <p:sp>
        <p:nvSpPr>
          <p:cNvPr id="6" name="Rectangle 5"/>
          <p:cNvSpPr/>
          <p:nvPr/>
        </p:nvSpPr>
        <p:spPr>
          <a:xfrm>
            <a:off x="0" y="5780782"/>
            <a:ext cx="4535024" cy="1077218"/>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3200" b="1" cap="none" spc="0" dirty="0" smtClean="0">
                <a:ln w="11430"/>
                <a:solidFill>
                  <a:srgbClr val="FF0000"/>
                </a:solidFill>
                <a:effectLst>
                  <a:outerShdw blurRad="50800" dist="39000" dir="5460000" algn="tl">
                    <a:srgbClr val="000000">
                      <a:alpha val="38000"/>
                    </a:srgbClr>
                  </a:outerShdw>
                </a:effectLst>
              </a:rPr>
              <a:t>Antigua, Guatemala</a:t>
            </a:r>
          </a:p>
          <a:p>
            <a:pPr algn="ctr"/>
            <a:r>
              <a:rPr lang="en-US" sz="3200" b="1" dirty="0" smtClean="0">
                <a:ln w="11430"/>
                <a:solidFill>
                  <a:srgbClr val="FF0000"/>
                </a:solidFill>
                <a:effectLst>
                  <a:outerShdw blurRad="50800" dist="39000" dir="5460000" algn="tl">
                    <a:srgbClr val="000000">
                      <a:alpha val="38000"/>
                    </a:srgbClr>
                  </a:outerShdw>
                </a:effectLst>
              </a:rPr>
              <a:t>1773 Earthquake Damage</a:t>
            </a:r>
            <a:endParaRPr lang="en-US" sz="3200" b="1" cap="none" spc="0" dirty="0">
              <a:ln w="11430"/>
              <a:solidFill>
                <a:srgbClr val="FF0000"/>
              </a:solidFill>
              <a:effectLst>
                <a:outerShdw blurRad="50800" dist="39000" dir="5460000" algn="tl">
                  <a:srgbClr val="000000">
                    <a:alpha val="38000"/>
                  </a:srgbClr>
                </a:outerShdw>
              </a:effectLst>
            </a:endParaRPr>
          </a:p>
        </p:txBody>
      </p:sp>
      <p:sp>
        <p:nvSpPr>
          <p:cNvPr id="7" name="Rectangle 6"/>
          <p:cNvSpPr/>
          <p:nvPr/>
        </p:nvSpPr>
        <p:spPr>
          <a:xfrm>
            <a:off x="4572000" y="5780782"/>
            <a:ext cx="4572000" cy="1077218"/>
          </a:xfrm>
          <a:prstGeom prst="rect">
            <a:avLst/>
          </a:prstGeom>
        </p:spPr>
        <p:txBody>
          <a:bodyPr>
            <a:spAutoFit/>
          </a:bodyPr>
          <a:lstStyle/>
          <a:p>
            <a:pPr lvl="0" algn="ctr"/>
            <a:r>
              <a:rPr lang="en-US" sz="3200" b="1" dirty="0" smtClean="0">
                <a:ln w="11430"/>
                <a:solidFill>
                  <a:srgbClr val="FF0000"/>
                </a:solidFill>
                <a:effectLst>
                  <a:outerShdw blurRad="50800" dist="39000" dir="5460000" algn="tl">
                    <a:srgbClr val="000000">
                      <a:alpha val="38000"/>
                    </a:srgbClr>
                  </a:outerShdw>
                </a:effectLst>
              </a:rPr>
              <a:t>Mudslide in </a:t>
            </a:r>
          </a:p>
          <a:p>
            <a:pPr lvl="0" algn="ctr"/>
            <a:r>
              <a:rPr lang="en-US" sz="3200" b="1" dirty="0" smtClean="0">
                <a:ln w="11430"/>
                <a:solidFill>
                  <a:srgbClr val="FF0000"/>
                </a:solidFill>
                <a:effectLst>
                  <a:outerShdw blurRad="50800" dist="39000" dir="5460000" algn="tl">
                    <a:srgbClr val="000000">
                      <a:alpha val="38000"/>
                    </a:srgbClr>
                  </a:outerShdw>
                </a:effectLst>
              </a:rPr>
              <a:t>San Salvador, El Salvador</a:t>
            </a:r>
            <a:endParaRPr lang="en-US" sz="3200" b="1" dirty="0">
              <a:ln w="11430"/>
              <a:solidFill>
                <a:srgbClr val="FF0000"/>
              </a:soli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par>
                                <p:cTn id="13" presetID="5" presetClass="entr" presetSubtype="1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checkerboard(across)">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nodeType="clickEffect">
                                  <p:stCondLst>
                                    <p:cond delay="0"/>
                                  </p:stCondLst>
                                  <p:childTnLst>
                                    <p:set>
                                      <p:cBhvr>
                                        <p:cTn id="19" dur="1" fill="hold">
                                          <p:stCondLst>
                                            <p:cond delay="0"/>
                                          </p:stCondLst>
                                        </p:cTn>
                                        <p:tgtEl>
                                          <p:spTgt spid="17410"/>
                                        </p:tgtEl>
                                        <p:attrNameLst>
                                          <p:attrName>style.visibility</p:attrName>
                                        </p:attrNameLst>
                                      </p:cBhvr>
                                      <p:to>
                                        <p:strVal val="visible"/>
                                      </p:to>
                                    </p:set>
                                    <p:animEffect transition="in" filter="checkerboard(across)">
                                      <p:cBhvr>
                                        <p:cTn id="20" dur="500"/>
                                        <p:tgtEl>
                                          <p:spTgt spid="17410"/>
                                        </p:tgtEl>
                                      </p:cBhvr>
                                    </p:animEffect>
                                  </p:childTnLst>
                                </p:cTn>
                              </p:par>
                              <p:par>
                                <p:cTn id="21" presetID="5" presetClass="entr" presetSubtype="10" fill="hold" nodeType="withEffect">
                                  <p:stCondLst>
                                    <p:cond delay="0"/>
                                  </p:stCondLst>
                                  <p:childTnLst>
                                    <p:set>
                                      <p:cBhvr>
                                        <p:cTn id="22" dur="1" fill="hold">
                                          <p:stCondLst>
                                            <p:cond delay="0"/>
                                          </p:stCondLst>
                                        </p:cTn>
                                        <p:tgtEl>
                                          <p:spTgt spid="6">
                                            <p:txEl>
                                              <p:pRg st="0" end="0"/>
                                            </p:txEl>
                                          </p:spTgt>
                                        </p:tgtEl>
                                        <p:attrNameLst>
                                          <p:attrName>style.visibility</p:attrName>
                                        </p:attrNameLst>
                                      </p:cBhvr>
                                      <p:to>
                                        <p:strVal val="visible"/>
                                      </p:to>
                                    </p:set>
                                    <p:animEffect transition="in" filter="checkerboard(across)">
                                      <p:cBhvr>
                                        <p:cTn id="23" dur="500"/>
                                        <p:tgtEl>
                                          <p:spTgt spid="6">
                                            <p:txEl>
                                              <p:pRg st="0" end="0"/>
                                            </p:txEl>
                                          </p:spTgt>
                                        </p:tgtEl>
                                      </p:cBhvr>
                                    </p:animEffect>
                                  </p:childTnLst>
                                </p:cTn>
                              </p:par>
                              <p:par>
                                <p:cTn id="24" presetID="5" presetClass="entr" presetSubtype="10" fill="hold" nodeType="withEffect">
                                  <p:stCondLst>
                                    <p:cond delay="0"/>
                                  </p:stCondLst>
                                  <p:childTnLst>
                                    <p:set>
                                      <p:cBhvr>
                                        <p:cTn id="25" dur="1" fill="hold">
                                          <p:stCondLst>
                                            <p:cond delay="0"/>
                                          </p:stCondLst>
                                        </p:cTn>
                                        <p:tgtEl>
                                          <p:spTgt spid="6">
                                            <p:txEl>
                                              <p:pRg st="1" end="1"/>
                                            </p:txEl>
                                          </p:spTgt>
                                        </p:tgtEl>
                                        <p:attrNameLst>
                                          <p:attrName>style.visibility</p:attrName>
                                        </p:attrNameLst>
                                      </p:cBhvr>
                                      <p:to>
                                        <p:strVal val="visible"/>
                                      </p:to>
                                    </p:set>
                                    <p:animEffect transition="in" filter="checkerboard(across)">
                                      <p:cBhvr>
                                        <p:cTn id="26" dur="500"/>
                                        <p:tgtEl>
                                          <p:spTgt spid="6">
                                            <p:txEl>
                                              <p:pRg st="1" end="1"/>
                                            </p:txEl>
                                          </p:spTgt>
                                        </p:tgtEl>
                                      </p:cBhvr>
                                    </p:animEffect>
                                  </p:childTnLst>
                                </p:cTn>
                              </p:par>
                              <p:par>
                                <p:cTn id="27" presetID="5" presetClass="entr" presetSubtype="10" fill="hold" nodeType="withEffect">
                                  <p:stCondLst>
                                    <p:cond delay="0"/>
                                  </p:stCondLst>
                                  <p:childTnLst>
                                    <p:set>
                                      <p:cBhvr>
                                        <p:cTn id="28" dur="1" fill="hold">
                                          <p:stCondLst>
                                            <p:cond delay="0"/>
                                          </p:stCondLst>
                                        </p:cTn>
                                        <p:tgtEl>
                                          <p:spTgt spid="17412"/>
                                        </p:tgtEl>
                                        <p:attrNameLst>
                                          <p:attrName>style.visibility</p:attrName>
                                        </p:attrNameLst>
                                      </p:cBhvr>
                                      <p:to>
                                        <p:strVal val="visible"/>
                                      </p:to>
                                    </p:set>
                                    <p:animEffect transition="in" filter="checkerboard(across)">
                                      <p:cBhvr>
                                        <p:cTn id="29" dur="500"/>
                                        <p:tgtEl>
                                          <p:spTgt spid="17412"/>
                                        </p:tgtEl>
                                      </p:cBhvr>
                                    </p:animEffect>
                                  </p:childTnLst>
                                </p:cTn>
                              </p:par>
                              <p:par>
                                <p:cTn id="30" presetID="5" presetClass="entr" presetSubtype="10" fill="hold" nodeType="with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checkerboard(across)">
                                      <p:cBhvr>
                                        <p:cTn id="32" dur="500"/>
                                        <p:tgtEl>
                                          <p:spTgt spid="7">
                                            <p:txEl>
                                              <p:pRg st="0" end="0"/>
                                            </p:txEl>
                                          </p:spTgt>
                                        </p:tgtEl>
                                      </p:cBhvr>
                                    </p:animEffect>
                                  </p:childTnLst>
                                </p:cTn>
                              </p:par>
                              <p:par>
                                <p:cTn id="33" presetID="5" presetClass="entr" presetSubtype="10" fill="hold" nodeType="withEffect">
                                  <p:stCondLst>
                                    <p:cond delay="0"/>
                                  </p:stCondLst>
                                  <p:childTnLst>
                                    <p:set>
                                      <p:cBhvr>
                                        <p:cTn id="34" dur="1" fill="hold">
                                          <p:stCondLst>
                                            <p:cond delay="0"/>
                                          </p:stCondLst>
                                        </p:cTn>
                                        <p:tgtEl>
                                          <p:spTgt spid="7">
                                            <p:txEl>
                                              <p:pRg st="1" end="1"/>
                                            </p:txEl>
                                          </p:spTgt>
                                        </p:tgtEl>
                                        <p:attrNameLst>
                                          <p:attrName>style.visibility</p:attrName>
                                        </p:attrNameLst>
                                      </p:cBhvr>
                                      <p:to>
                                        <p:strVal val="visible"/>
                                      </p:to>
                                    </p:set>
                                    <p:animEffect transition="in" filter="checkerboard(across)">
                                      <p:cBhvr>
                                        <p:cTn id="35"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5029200" cy="1143000"/>
          </a:xfrm>
        </p:spPr>
        <p:txBody>
          <a:bodyPr>
            <a:normAutofit fontScale="90000"/>
          </a:bodyPr>
          <a:lstStyle/>
          <a:p>
            <a:r>
              <a:rPr lang="en-US" dirty="0" smtClean="0">
                <a:solidFill>
                  <a:srgbClr val="5C8E26"/>
                </a:solidFill>
              </a:rPr>
              <a:t>Section 1:Chapter Atlas</a:t>
            </a:r>
            <a:br>
              <a:rPr lang="en-US" dirty="0" smtClean="0">
                <a:solidFill>
                  <a:srgbClr val="5C8E26"/>
                </a:solidFill>
              </a:rPr>
            </a:br>
            <a:r>
              <a:rPr lang="en-US" dirty="0" smtClean="0">
                <a:solidFill>
                  <a:srgbClr val="5C8E26"/>
                </a:solidFill>
              </a:rPr>
              <a:t>Pages 226 - 233</a:t>
            </a:r>
            <a:endParaRPr lang="en-US" dirty="0"/>
          </a:p>
        </p:txBody>
      </p:sp>
      <p:sp>
        <p:nvSpPr>
          <p:cNvPr id="3" name="Content Placeholder 2"/>
          <p:cNvSpPr>
            <a:spLocks noGrp="1"/>
          </p:cNvSpPr>
          <p:nvPr>
            <p:ph idx="1"/>
          </p:nvPr>
        </p:nvSpPr>
        <p:spPr/>
        <p:txBody>
          <a:bodyPr/>
          <a:lstStyle/>
          <a:p>
            <a:r>
              <a:rPr lang="en-US" dirty="0" smtClean="0">
                <a:solidFill>
                  <a:srgbClr val="EC5526"/>
                </a:solidFill>
              </a:rPr>
              <a:t>Climate is primarily tropical. Warm temperatures and plenty of precipitation. </a:t>
            </a:r>
          </a:p>
          <a:p>
            <a:r>
              <a:rPr lang="en-US" dirty="0" smtClean="0">
                <a:solidFill>
                  <a:srgbClr val="EC5526"/>
                </a:solidFill>
              </a:rPr>
              <a:t>Hurricanes are common. </a:t>
            </a:r>
          </a:p>
          <a:p>
            <a:r>
              <a:rPr lang="en-US" dirty="0" smtClean="0">
                <a:solidFill>
                  <a:srgbClr val="EC5526"/>
                </a:solidFill>
              </a:rPr>
              <a:t>Cloud Forest and Coral Reefs are two unique ecosystems that can be found in Central America. </a:t>
            </a:r>
          </a:p>
          <a:p>
            <a:endParaRPr lang="en-US" dirty="0"/>
          </a:p>
        </p:txBody>
      </p:sp>
      <p:pic>
        <p:nvPicPr>
          <p:cNvPr id="1026" name="Picture 2" descr="http://omgtoptens.com/wp-content/uploads/2012/08/ecuadorean-cloud-forest.jpg"/>
          <p:cNvPicPr>
            <a:picLocks noChangeAspect="1" noChangeArrowheads="1"/>
          </p:cNvPicPr>
          <p:nvPr/>
        </p:nvPicPr>
        <p:blipFill>
          <a:blip r:embed="rId3" cstate="print"/>
          <a:srcRect/>
          <a:stretch>
            <a:fillRect/>
          </a:stretch>
        </p:blipFill>
        <p:spPr bwMode="auto">
          <a:xfrm>
            <a:off x="2743200" y="4572000"/>
            <a:ext cx="2850740" cy="2133600"/>
          </a:xfrm>
          <a:prstGeom prst="rect">
            <a:avLst/>
          </a:prstGeom>
          <a:noFill/>
        </p:spPr>
      </p:pic>
      <p:pic>
        <p:nvPicPr>
          <p:cNvPr id="1028" name="Picture 4" descr="http://bikyamasr.com/wp-content/uploads/2011/02/coralreef.jpg"/>
          <p:cNvPicPr>
            <a:picLocks noChangeAspect="1" noChangeArrowheads="1"/>
          </p:cNvPicPr>
          <p:nvPr/>
        </p:nvPicPr>
        <p:blipFill>
          <a:blip r:embed="rId4" cstate="print"/>
          <a:srcRect/>
          <a:stretch>
            <a:fillRect/>
          </a:stretch>
        </p:blipFill>
        <p:spPr bwMode="auto">
          <a:xfrm>
            <a:off x="6019800" y="4495800"/>
            <a:ext cx="2819400" cy="21145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heckerboard(across)">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7620000" cy="1143000"/>
          </a:xfrm>
        </p:spPr>
        <p:txBody>
          <a:bodyPr>
            <a:normAutofit fontScale="90000"/>
          </a:bodyPr>
          <a:lstStyle/>
          <a:p>
            <a:r>
              <a:rPr lang="en-US" dirty="0" smtClean="0">
                <a:solidFill>
                  <a:srgbClr val="5C8E26"/>
                </a:solidFill>
              </a:rPr>
              <a:t>Section 1:Chapter Atlas</a:t>
            </a:r>
            <a:br>
              <a:rPr lang="en-US" dirty="0" smtClean="0">
                <a:solidFill>
                  <a:srgbClr val="5C8E26"/>
                </a:solidFill>
              </a:rPr>
            </a:br>
            <a:r>
              <a:rPr lang="en-US" dirty="0" smtClean="0">
                <a:solidFill>
                  <a:srgbClr val="5C8E26"/>
                </a:solidFill>
              </a:rPr>
              <a:t>Pages 226 - 233</a:t>
            </a:r>
            <a:endParaRPr lang="en-US" dirty="0"/>
          </a:p>
        </p:txBody>
      </p:sp>
      <p:sp>
        <p:nvSpPr>
          <p:cNvPr id="3" name="Content Placeholder 2"/>
          <p:cNvSpPr>
            <a:spLocks noGrp="1"/>
          </p:cNvSpPr>
          <p:nvPr>
            <p:ph idx="1"/>
          </p:nvPr>
        </p:nvSpPr>
        <p:spPr>
          <a:xfrm>
            <a:off x="0" y="1143001"/>
            <a:ext cx="7467600" cy="4114800"/>
          </a:xfrm>
        </p:spPr>
        <p:txBody>
          <a:bodyPr>
            <a:normAutofit fontScale="92500" lnSpcReduction="10000"/>
          </a:bodyPr>
          <a:lstStyle/>
          <a:p>
            <a:r>
              <a:rPr lang="en-US" dirty="0" smtClean="0">
                <a:solidFill>
                  <a:srgbClr val="EC5526"/>
                </a:solidFill>
              </a:rPr>
              <a:t>Even with hurricanes and earthquakes people still use the land; however, the countries are small so they don’t have a lot of natural resources.</a:t>
            </a:r>
          </a:p>
          <a:p>
            <a:r>
              <a:rPr lang="en-US" dirty="0" smtClean="0">
                <a:solidFill>
                  <a:srgbClr val="EC5526"/>
                </a:solidFill>
              </a:rPr>
              <a:t>Common land uses – </a:t>
            </a:r>
          </a:p>
          <a:p>
            <a:pPr lvl="1"/>
            <a:r>
              <a:rPr lang="en-US" dirty="0" smtClean="0">
                <a:solidFill>
                  <a:srgbClr val="EC5526"/>
                </a:solidFill>
              </a:rPr>
              <a:t>Farming</a:t>
            </a:r>
          </a:p>
          <a:p>
            <a:pPr lvl="1"/>
            <a:r>
              <a:rPr lang="en-US" dirty="0" smtClean="0">
                <a:solidFill>
                  <a:srgbClr val="EC5526"/>
                </a:solidFill>
              </a:rPr>
              <a:t>Mining</a:t>
            </a:r>
          </a:p>
          <a:p>
            <a:pPr lvl="1"/>
            <a:r>
              <a:rPr lang="en-US" dirty="0" smtClean="0">
                <a:solidFill>
                  <a:srgbClr val="EC5526"/>
                </a:solidFill>
              </a:rPr>
              <a:t>Urban Areas – Manufacturing</a:t>
            </a:r>
          </a:p>
          <a:p>
            <a:pPr lvl="1"/>
            <a:r>
              <a:rPr lang="en-US" dirty="0" smtClean="0">
                <a:solidFill>
                  <a:srgbClr val="EC5526"/>
                </a:solidFill>
              </a:rPr>
              <a:t>Tourism</a:t>
            </a:r>
            <a:endParaRPr lang="en-US" dirty="0">
              <a:solidFill>
                <a:srgbClr val="EC5526"/>
              </a:solidFill>
            </a:endParaRPr>
          </a:p>
        </p:txBody>
      </p:sp>
      <p:pic>
        <p:nvPicPr>
          <p:cNvPr id="36866" name="Picture 2" descr="http://www.waterencyclopedia.com/images/wsci_01_img0012.jpg"/>
          <p:cNvPicPr>
            <a:picLocks noChangeAspect="1" noChangeArrowheads="1"/>
          </p:cNvPicPr>
          <p:nvPr/>
        </p:nvPicPr>
        <p:blipFill>
          <a:blip r:embed="rId3" cstate="print"/>
          <a:srcRect/>
          <a:stretch>
            <a:fillRect/>
          </a:stretch>
        </p:blipFill>
        <p:spPr bwMode="auto">
          <a:xfrm>
            <a:off x="4343400" y="2438400"/>
            <a:ext cx="2148519" cy="1828800"/>
          </a:xfrm>
          <a:prstGeom prst="rect">
            <a:avLst/>
          </a:prstGeom>
          <a:noFill/>
        </p:spPr>
      </p:pic>
      <p:pic>
        <p:nvPicPr>
          <p:cNvPr id="36868" name="Picture 4" descr="http://www.pulsamerica.co.uk/wp-content/uploads/2012/07/shutterstock_841765181.jpg"/>
          <p:cNvPicPr>
            <a:picLocks noChangeAspect="1" noChangeArrowheads="1"/>
          </p:cNvPicPr>
          <p:nvPr/>
        </p:nvPicPr>
        <p:blipFill>
          <a:blip r:embed="rId4" cstate="print"/>
          <a:srcRect/>
          <a:stretch>
            <a:fillRect/>
          </a:stretch>
        </p:blipFill>
        <p:spPr bwMode="auto">
          <a:xfrm rot="1089883">
            <a:off x="6343312" y="3104520"/>
            <a:ext cx="2595135" cy="1733550"/>
          </a:xfrm>
          <a:prstGeom prst="rect">
            <a:avLst/>
          </a:prstGeom>
          <a:noFill/>
        </p:spPr>
      </p:pic>
      <p:pic>
        <p:nvPicPr>
          <p:cNvPr id="36870" name="Picture 6" descr="http://www.crowley.com/var/ezflow_site/storage/images/media/images/industries/remaining-small-industries/gum-manufacturing/20689-1-eng-US/Gum-manufacturing_slideshow_large.jpg"/>
          <p:cNvPicPr>
            <a:picLocks noChangeAspect="1" noChangeArrowheads="1"/>
          </p:cNvPicPr>
          <p:nvPr/>
        </p:nvPicPr>
        <p:blipFill>
          <a:blip r:embed="rId5" cstate="print"/>
          <a:srcRect/>
          <a:stretch>
            <a:fillRect/>
          </a:stretch>
        </p:blipFill>
        <p:spPr bwMode="auto">
          <a:xfrm>
            <a:off x="6019800" y="4800600"/>
            <a:ext cx="2743200" cy="1833372"/>
          </a:xfrm>
          <a:prstGeom prst="rect">
            <a:avLst/>
          </a:prstGeom>
          <a:noFill/>
        </p:spPr>
      </p:pic>
      <p:pic>
        <p:nvPicPr>
          <p:cNvPr id="36872" name="Picture 8" descr="http://www.ticotimes.net/var/tico/storage/images/media/images/supplement-fotos/carnival-cruise/745191-1-eng-US/Carnival-Cruise_newsfull_h.jpg"/>
          <p:cNvPicPr>
            <a:picLocks noChangeAspect="1" noChangeArrowheads="1"/>
          </p:cNvPicPr>
          <p:nvPr/>
        </p:nvPicPr>
        <p:blipFill>
          <a:blip r:embed="rId6" cstate="print"/>
          <a:srcRect/>
          <a:stretch>
            <a:fillRect/>
          </a:stretch>
        </p:blipFill>
        <p:spPr bwMode="auto">
          <a:xfrm rot="21025123">
            <a:off x="3181125" y="4710632"/>
            <a:ext cx="2734652" cy="1828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heckerboard(across)">
                                      <p:cBhvr>
                                        <p:cTn id="17" dur="500"/>
                                        <p:tgtEl>
                                          <p:spTgt spid="3">
                                            <p:txEl>
                                              <p:pRg st="2" end="2"/>
                                            </p:txEl>
                                          </p:spTgt>
                                        </p:tgtEl>
                                      </p:cBhvr>
                                    </p:animEffect>
                                  </p:childTnLst>
                                </p:cTn>
                              </p:par>
                              <p:par>
                                <p:cTn id="18" presetID="5" presetClass="entr" presetSubtype="10" fill="hold" nodeType="withEffect">
                                  <p:stCondLst>
                                    <p:cond delay="0"/>
                                  </p:stCondLst>
                                  <p:childTnLst>
                                    <p:set>
                                      <p:cBhvr>
                                        <p:cTn id="19" dur="1" fill="hold">
                                          <p:stCondLst>
                                            <p:cond delay="0"/>
                                          </p:stCondLst>
                                        </p:cTn>
                                        <p:tgtEl>
                                          <p:spTgt spid="36866"/>
                                        </p:tgtEl>
                                        <p:attrNameLst>
                                          <p:attrName>style.visibility</p:attrName>
                                        </p:attrNameLst>
                                      </p:cBhvr>
                                      <p:to>
                                        <p:strVal val="visible"/>
                                      </p:to>
                                    </p:set>
                                    <p:animEffect transition="in" filter="checkerboard(across)">
                                      <p:cBhvr>
                                        <p:cTn id="20" dur="500"/>
                                        <p:tgtEl>
                                          <p:spTgt spid="36866"/>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checkerboard(across)">
                                      <p:cBhvr>
                                        <p:cTn id="25" dur="500"/>
                                        <p:tgtEl>
                                          <p:spTgt spid="3">
                                            <p:txEl>
                                              <p:pRg st="3" end="3"/>
                                            </p:txEl>
                                          </p:spTgt>
                                        </p:tgtEl>
                                      </p:cBhvr>
                                    </p:animEffect>
                                  </p:childTnLst>
                                </p:cTn>
                              </p:par>
                              <p:par>
                                <p:cTn id="26" presetID="5" presetClass="entr" presetSubtype="10" fill="hold" nodeType="withEffect">
                                  <p:stCondLst>
                                    <p:cond delay="0"/>
                                  </p:stCondLst>
                                  <p:childTnLst>
                                    <p:set>
                                      <p:cBhvr>
                                        <p:cTn id="27" dur="1" fill="hold">
                                          <p:stCondLst>
                                            <p:cond delay="0"/>
                                          </p:stCondLst>
                                        </p:cTn>
                                        <p:tgtEl>
                                          <p:spTgt spid="36868"/>
                                        </p:tgtEl>
                                        <p:attrNameLst>
                                          <p:attrName>style.visibility</p:attrName>
                                        </p:attrNameLst>
                                      </p:cBhvr>
                                      <p:to>
                                        <p:strVal val="visible"/>
                                      </p:to>
                                    </p:set>
                                    <p:animEffect transition="in" filter="checkerboard(across)">
                                      <p:cBhvr>
                                        <p:cTn id="28" dur="500"/>
                                        <p:tgtEl>
                                          <p:spTgt spid="36868"/>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checkerboard(across)">
                                      <p:cBhvr>
                                        <p:cTn id="33" dur="500"/>
                                        <p:tgtEl>
                                          <p:spTgt spid="3">
                                            <p:txEl>
                                              <p:pRg st="4" end="4"/>
                                            </p:txEl>
                                          </p:spTgt>
                                        </p:tgtEl>
                                      </p:cBhvr>
                                    </p:animEffect>
                                  </p:childTnLst>
                                </p:cTn>
                              </p:par>
                              <p:par>
                                <p:cTn id="34" presetID="5" presetClass="entr" presetSubtype="10" fill="hold" nodeType="withEffect">
                                  <p:stCondLst>
                                    <p:cond delay="0"/>
                                  </p:stCondLst>
                                  <p:childTnLst>
                                    <p:set>
                                      <p:cBhvr>
                                        <p:cTn id="35" dur="1" fill="hold">
                                          <p:stCondLst>
                                            <p:cond delay="0"/>
                                          </p:stCondLst>
                                        </p:cTn>
                                        <p:tgtEl>
                                          <p:spTgt spid="36870"/>
                                        </p:tgtEl>
                                        <p:attrNameLst>
                                          <p:attrName>style.visibility</p:attrName>
                                        </p:attrNameLst>
                                      </p:cBhvr>
                                      <p:to>
                                        <p:strVal val="visible"/>
                                      </p:to>
                                    </p:set>
                                    <p:animEffect transition="in" filter="checkerboard(across)">
                                      <p:cBhvr>
                                        <p:cTn id="36" dur="500"/>
                                        <p:tgtEl>
                                          <p:spTgt spid="36870"/>
                                        </p:tgtEl>
                                      </p:cBhvr>
                                    </p:animEffect>
                                  </p:childTnLst>
                                </p:cTn>
                              </p:par>
                            </p:childTnLst>
                          </p:cTn>
                        </p:par>
                      </p:childTnLst>
                    </p:cTn>
                  </p:par>
                  <p:par>
                    <p:cTn id="37" fill="hold">
                      <p:stCondLst>
                        <p:cond delay="indefinite"/>
                      </p:stCondLst>
                      <p:childTnLst>
                        <p:par>
                          <p:cTn id="38" fill="hold">
                            <p:stCondLst>
                              <p:cond delay="0"/>
                            </p:stCondLst>
                            <p:childTnLst>
                              <p:par>
                                <p:cTn id="39" presetID="5" presetClass="entr" presetSubtype="10" fill="hold" nodeType="clickEffect">
                                  <p:stCondLst>
                                    <p:cond delay="0"/>
                                  </p:stCondLst>
                                  <p:childTnLst>
                                    <p:set>
                                      <p:cBhvr>
                                        <p:cTn id="40" dur="1" fill="hold">
                                          <p:stCondLst>
                                            <p:cond delay="0"/>
                                          </p:stCondLst>
                                        </p:cTn>
                                        <p:tgtEl>
                                          <p:spTgt spid="36872"/>
                                        </p:tgtEl>
                                        <p:attrNameLst>
                                          <p:attrName>style.visibility</p:attrName>
                                        </p:attrNameLst>
                                      </p:cBhvr>
                                      <p:to>
                                        <p:strVal val="visible"/>
                                      </p:to>
                                    </p:set>
                                    <p:animEffect transition="in" filter="checkerboard(across)">
                                      <p:cBhvr>
                                        <p:cTn id="41" dur="500"/>
                                        <p:tgtEl>
                                          <p:spTgt spid="36872"/>
                                        </p:tgtEl>
                                      </p:cBhvr>
                                    </p:animEffect>
                                  </p:childTnLst>
                                </p:cTn>
                              </p:par>
                              <p:par>
                                <p:cTn id="42" presetID="5" presetClass="entr" presetSubtype="10" fill="hold" nodeType="withEffect">
                                  <p:stCondLst>
                                    <p:cond delay="0"/>
                                  </p:stCondLst>
                                  <p:childTnLst>
                                    <p:set>
                                      <p:cBhvr>
                                        <p:cTn id="43" dur="1" fill="hold">
                                          <p:stCondLst>
                                            <p:cond delay="0"/>
                                          </p:stCondLst>
                                        </p:cTn>
                                        <p:tgtEl>
                                          <p:spTgt spid="3">
                                            <p:txEl>
                                              <p:pRg st="5" end="5"/>
                                            </p:txEl>
                                          </p:spTgt>
                                        </p:tgtEl>
                                        <p:attrNameLst>
                                          <p:attrName>style.visibility</p:attrName>
                                        </p:attrNameLst>
                                      </p:cBhvr>
                                      <p:to>
                                        <p:strVal val="visible"/>
                                      </p:to>
                                    </p:set>
                                    <p:animEffect transition="in" filter="checkerboard(across)">
                                      <p:cBhvr>
                                        <p:cTn id="44"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219200"/>
            <a:ext cx="3886200" cy="1143000"/>
          </a:xfrm>
        </p:spPr>
        <p:txBody>
          <a:bodyPr>
            <a:normAutofit fontScale="90000"/>
          </a:bodyPr>
          <a:lstStyle/>
          <a:p>
            <a:r>
              <a:rPr lang="en-US" dirty="0" smtClean="0">
                <a:solidFill>
                  <a:srgbClr val="5C8E26"/>
                </a:solidFill>
              </a:rPr>
              <a:t>Section 1:</a:t>
            </a:r>
            <a:br>
              <a:rPr lang="en-US" dirty="0" smtClean="0">
                <a:solidFill>
                  <a:srgbClr val="5C8E26"/>
                </a:solidFill>
              </a:rPr>
            </a:br>
            <a:r>
              <a:rPr lang="en-US" dirty="0" smtClean="0">
                <a:solidFill>
                  <a:srgbClr val="5C8E26"/>
                </a:solidFill>
              </a:rPr>
              <a:t>Chapter Atlas</a:t>
            </a:r>
            <a:br>
              <a:rPr lang="en-US" dirty="0" smtClean="0">
                <a:solidFill>
                  <a:srgbClr val="5C8E26"/>
                </a:solidFill>
              </a:rPr>
            </a:br>
            <a:r>
              <a:rPr lang="en-US" dirty="0" smtClean="0">
                <a:solidFill>
                  <a:srgbClr val="5C8E26"/>
                </a:solidFill>
              </a:rPr>
              <a:t>Pages 226 - 233</a:t>
            </a:r>
            <a:endParaRPr lang="en-US" dirty="0"/>
          </a:p>
        </p:txBody>
      </p:sp>
      <p:sp>
        <p:nvSpPr>
          <p:cNvPr id="3" name="Content Placeholder 2"/>
          <p:cNvSpPr>
            <a:spLocks noGrp="1"/>
          </p:cNvSpPr>
          <p:nvPr>
            <p:ph idx="1"/>
          </p:nvPr>
        </p:nvSpPr>
        <p:spPr>
          <a:xfrm>
            <a:off x="457200" y="3276600"/>
            <a:ext cx="8229600" cy="3429000"/>
          </a:xfrm>
        </p:spPr>
        <p:txBody>
          <a:bodyPr>
            <a:normAutofit/>
          </a:bodyPr>
          <a:lstStyle/>
          <a:p>
            <a:r>
              <a:rPr lang="en-US" dirty="0" smtClean="0">
                <a:solidFill>
                  <a:srgbClr val="EC5526"/>
                </a:solidFill>
              </a:rPr>
              <a:t>Some of these land uses cause environmental problems. People still use the land though because …</a:t>
            </a:r>
          </a:p>
          <a:p>
            <a:pPr>
              <a:buNone/>
            </a:pPr>
            <a:r>
              <a:rPr lang="en-US" dirty="0" smtClean="0">
                <a:solidFill>
                  <a:srgbClr val="EC5526"/>
                </a:solidFill>
              </a:rPr>
              <a:t>		this is how they make a living and they </a:t>
            </a:r>
          </a:p>
          <a:p>
            <a:pPr>
              <a:buNone/>
            </a:pPr>
            <a:r>
              <a:rPr lang="en-US" dirty="0" smtClean="0">
                <a:solidFill>
                  <a:srgbClr val="EC5526"/>
                </a:solidFill>
              </a:rPr>
              <a:t>          can’t afford not to do it!</a:t>
            </a:r>
          </a:p>
          <a:p>
            <a:pPr lvl="1"/>
            <a:endParaRPr lang="en-US" dirty="0" smtClean="0">
              <a:solidFill>
                <a:srgbClr val="EC5526"/>
              </a:solidFill>
            </a:endParaRPr>
          </a:p>
          <a:p>
            <a:endParaRPr lang="en-US" dirty="0"/>
          </a:p>
        </p:txBody>
      </p:sp>
      <p:pic>
        <p:nvPicPr>
          <p:cNvPr id="34818" name="Picture 2" descr="http://stbjp.msn.com/i/DB/57A9F69C249D71EB2F5D695EA5F.jpg"/>
          <p:cNvPicPr>
            <a:picLocks noChangeAspect="1" noChangeArrowheads="1"/>
          </p:cNvPicPr>
          <p:nvPr/>
        </p:nvPicPr>
        <p:blipFill>
          <a:blip r:embed="rId3" cstate="print"/>
          <a:srcRect/>
          <a:stretch>
            <a:fillRect/>
          </a:stretch>
        </p:blipFill>
        <p:spPr bwMode="auto">
          <a:xfrm>
            <a:off x="4191000" y="228600"/>
            <a:ext cx="4524375" cy="30956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par>
                                <p:cTn id="13" presetID="5" presetClass="entr" presetSubtype="1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checkerboard(across)">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5C8E26"/>
                </a:solidFill>
              </a:rPr>
              <a:t>Section 1:Chapter Atlas</a:t>
            </a:r>
            <a:br>
              <a:rPr lang="en-US" dirty="0" smtClean="0">
                <a:solidFill>
                  <a:srgbClr val="5C8E26"/>
                </a:solidFill>
              </a:rPr>
            </a:br>
            <a:r>
              <a:rPr lang="en-US" dirty="0" smtClean="0">
                <a:solidFill>
                  <a:srgbClr val="5C8E26"/>
                </a:solidFill>
              </a:rPr>
              <a:t>Pages 226 - 233</a:t>
            </a:r>
            <a:endParaRPr lang="en-US" dirty="0"/>
          </a:p>
        </p:txBody>
      </p:sp>
      <p:sp>
        <p:nvSpPr>
          <p:cNvPr id="3" name="Content Placeholder 2"/>
          <p:cNvSpPr>
            <a:spLocks noGrp="1"/>
          </p:cNvSpPr>
          <p:nvPr>
            <p:ph idx="1"/>
          </p:nvPr>
        </p:nvSpPr>
        <p:spPr>
          <a:xfrm>
            <a:off x="152400" y="1447800"/>
            <a:ext cx="8534400" cy="2514600"/>
          </a:xfrm>
        </p:spPr>
        <p:txBody>
          <a:bodyPr>
            <a:normAutofit fontScale="92500" lnSpcReduction="20000"/>
          </a:bodyPr>
          <a:lstStyle/>
          <a:p>
            <a:r>
              <a:rPr lang="en-US" dirty="0" smtClean="0">
                <a:solidFill>
                  <a:srgbClr val="EC5526"/>
                </a:solidFill>
              </a:rPr>
              <a:t>Ranching, Farming, and Timber have caused </a:t>
            </a:r>
            <a:r>
              <a:rPr lang="en-US" b="1" u="sng" dirty="0" smtClean="0">
                <a:solidFill>
                  <a:srgbClr val="EC5526"/>
                </a:solidFill>
              </a:rPr>
              <a:t>Deforestation. </a:t>
            </a:r>
          </a:p>
          <a:p>
            <a:r>
              <a:rPr lang="en-US" dirty="0" smtClean="0">
                <a:solidFill>
                  <a:srgbClr val="EC5526"/>
                </a:solidFill>
              </a:rPr>
              <a:t>Deforestation has lead to loss of habitat for the wildlife in these tropical rainforests. </a:t>
            </a:r>
          </a:p>
          <a:p>
            <a:r>
              <a:rPr lang="en-US" dirty="0" smtClean="0">
                <a:solidFill>
                  <a:srgbClr val="EC5526"/>
                </a:solidFill>
              </a:rPr>
              <a:t>Without homes or food sources the animals must adapt, move, or die.</a:t>
            </a:r>
            <a:endParaRPr lang="en-US" dirty="0">
              <a:solidFill>
                <a:srgbClr val="EC5526"/>
              </a:solidFill>
            </a:endParaRPr>
          </a:p>
        </p:txBody>
      </p:sp>
      <p:pic>
        <p:nvPicPr>
          <p:cNvPr id="32770" name="Picture 2" descr="http://kanat.jsc.vsc.edu/student/callahan/shittychart.gif"/>
          <p:cNvPicPr>
            <a:picLocks noChangeAspect="1" noChangeArrowheads="1"/>
          </p:cNvPicPr>
          <p:nvPr/>
        </p:nvPicPr>
        <p:blipFill>
          <a:blip r:embed="rId3" cstate="print"/>
          <a:srcRect/>
          <a:stretch>
            <a:fillRect/>
          </a:stretch>
        </p:blipFill>
        <p:spPr bwMode="auto">
          <a:xfrm>
            <a:off x="1905000" y="3895724"/>
            <a:ext cx="5334000" cy="296227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heckerboard(across)">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32770"/>
                                        </p:tgtEl>
                                        <p:attrNameLst>
                                          <p:attrName>style.visibility</p:attrName>
                                        </p:attrNameLst>
                                      </p:cBhvr>
                                      <p:to>
                                        <p:strVal val="visible"/>
                                      </p:to>
                                    </p:set>
                                    <p:animEffect transition="in" filter="checkerboard(across)">
                                      <p:cBhvr>
                                        <p:cTn id="22" dur="500"/>
                                        <p:tgtEl>
                                          <p:spTgt spid="327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5C8E26"/>
                </a:solidFill>
              </a:rPr>
              <a:t>Section 1:Chapter Atlas</a:t>
            </a:r>
            <a:br>
              <a:rPr lang="en-US" dirty="0" smtClean="0">
                <a:solidFill>
                  <a:srgbClr val="5C8E26"/>
                </a:solidFill>
              </a:rPr>
            </a:br>
            <a:r>
              <a:rPr lang="en-US" dirty="0" smtClean="0">
                <a:solidFill>
                  <a:srgbClr val="5C8E26"/>
                </a:solidFill>
              </a:rPr>
              <a:t>Pages 226 - 233</a:t>
            </a:r>
            <a:endParaRPr lang="en-US" dirty="0"/>
          </a:p>
        </p:txBody>
      </p:sp>
      <p:sp>
        <p:nvSpPr>
          <p:cNvPr id="3" name="Content Placeholder 2"/>
          <p:cNvSpPr>
            <a:spLocks noGrp="1"/>
          </p:cNvSpPr>
          <p:nvPr>
            <p:ph idx="1"/>
          </p:nvPr>
        </p:nvSpPr>
        <p:spPr/>
        <p:txBody>
          <a:bodyPr/>
          <a:lstStyle/>
          <a:p>
            <a:r>
              <a:rPr lang="en-US" dirty="0" smtClean="0">
                <a:solidFill>
                  <a:srgbClr val="EC5526"/>
                </a:solidFill>
              </a:rPr>
              <a:t>Cattle ranching in this region has led to </a:t>
            </a:r>
            <a:r>
              <a:rPr lang="en-US" b="1" u="sng" dirty="0" smtClean="0">
                <a:solidFill>
                  <a:srgbClr val="EC5526"/>
                </a:solidFill>
              </a:rPr>
              <a:t>erosion</a:t>
            </a:r>
            <a:r>
              <a:rPr lang="en-US" dirty="0" smtClean="0">
                <a:solidFill>
                  <a:srgbClr val="EC5526"/>
                </a:solidFill>
              </a:rPr>
              <a:t>. </a:t>
            </a:r>
          </a:p>
          <a:p>
            <a:r>
              <a:rPr lang="en-US" dirty="0" smtClean="0">
                <a:solidFill>
                  <a:srgbClr val="EC5526"/>
                </a:solidFill>
              </a:rPr>
              <a:t>This happens because the cattle eat the plants and without plant roots the soil will blow away. </a:t>
            </a:r>
            <a:endParaRPr lang="en-US" dirty="0">
              <a:solidFill>
                <a:srgbClr val="EC5526"/>
              </a:solidFill>
            </a:endParaRPr>
          </a:p>
        </p:txBody>
      </p:sp>
      <p:pic>
        <p:nvPicPr>
          <p:cNvPr id="30722" name="Picture 2" descr="http://getfile8.posterous.com/getfile/files.posterous.com/circleranch/xdhb2EjJIok3ebS0gCASYu1qKaIeHIbWxf8qBsYEXWxyp2hzUtGcBWz2L3Cj/slide.066.jpg.scaled.1000.jpg"/>
          <p:cNvPicPr>
            <a:picLocks noChangeAspect="1" noChangeArrowheads="1"/>
          </p:cNvPicPr>
          <p:nvPr/>
        </p:nvPicPr>
        <p:blipFill>
          <a:blip r:embed="rId3" cstate="print"/>
          <a:srcRect/>
          <a:stretch>
            <a:fillRect/>
          </a:stretch>
        </p:blipFill>
        <p:spPr bwMode="auto">
          <a:xfrm>
            <a:off x="4876800" y="3657600"/>
            <a:ext cx="4064000" cy="3048000"/>
          </a:xfrm>
          <a:prstGeom prst="rect">
            <a:avLst/>
          </a:prstGeom>
          <a:noFill/>
        </p:spPr>
      </p:pic>
      <p:pic>
        <p:nvPicPr>
          <p:cNvPr id="30724" name="Picture 4" descr="http://assets.knowledge.allianz.com/img/cattle_forest_q_1_11098.jpg"/>
          <p:cNvPicPr>
            <a:picLocks noChangeAspect="1" noChangeArrowheads="1"/>
          </p:cNvPicPr>
          <p:nvPr/>
        </p:nvPicPr>
        <p:blipFill>
          <a:blip r:embed="rId4" cstate="print"/>
          <a:srcRect/>
          <a:stretch>
            <a:fillRect/>
          </a:stretch>
        </p:blipFill>
        <p:spPr bwMode="auto">
          <a:xfrm>
            <a:off x="457200" y="4191000"/>
            <a:ext cx="3810000" cy="244679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0722"/>
                                        </p:tgtEl>
                                        <p:attrNameLst>
                                          <p:attrName>style.visibility</p:attrName>
                                        </p:attrNameLst>
                                      </p:cBhvr>
                                      <p:to>
                                        <p:strVal val="visible"/>
                                      </p:to>
                                    </p:set>
                                    <p:animEffect transition="in" filter="checkerboard(across)">
                                      <p:cBhvr>
                                        <p:cTn id="17" dur="500"/>
                                        <p:tgtEl>
                                          <p:spTgt spid="30722"/>
                                        </p:tgtEl>
                                      </p:cBhvr>
                                    </p:animEffect>
                                  </p:childTnLst>
                                </p:cTn>
                              </p:par>
                              <p:par>
                                <p:cTn id="18" presetID="5" presetClass="entr" presetSubtype="10" fill="hold" nodeType="withEffect">
                                  <p:stCondLst>
                                    <p:cond delay="0"/>
                                  </p:stCondLst>
                                  <p:childTnLst>
                                    <p:set>
                                      <p:cBhvr>
                                        <p:cTn id="19" dur="1" fill="hold">
                                          <p:stCondLst>
                                            <p:cond delay="0"/>
                                          </p:stCondLst>
                                        </p:cTn>
                                        <p:tgtEl>
                                          <p:spTgt spid="30724"/>
                                        </p:tgtEl>
                                        <p:attrNameLst>
                                          <p:attrName>style.visibility</p:attrName>
                                        </p:attrNameLst>
                                      </p:cBhvr>
                                      <p:to>
                                        <p:strVal val="visible"/>
                                      </p:to>
                                    </p:set>
                                    <p:animEffect transition="in" filter="checkerboard(across)">
                                      <p:cBhvr>
                                        <p:cTn id="20" dur="500"/>
                                        <p:tgtEl>
                                          <p:spTgt spid="307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1379</TotalTime>
  <Words>1274</Words>
  <Application>Microsoft Office PowerPoint</Application>
  <PresentationFormat>On-screen Show (4:3)</PresentationFormat>
  <Paragraphs>152</Paragraphs>
  <Slides>23</Slides>
  <Notes>23</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VOCABULARY</vt:lpstr>
      <vt:lpstr>Section 1:Chapter Atlas Pages 226 - 233</vt:lpstr>
      <vt:lpstr>Section 1:Chapter Atlas Pages 226 - 233</vt:lpstr>
      <vt:lpstr>Section 1:Chapter Atlas Pages 226 - 233</vt:lpstr>
      <vt:lpstr>Section 1:Chapter Atlas Pages 226 - 233</vt:lpstr>
      <vt:lpstr>Section 1:Chapter Atlas Pages 226 - 233</vt:lpstr>
      <vt:lpstr>Section 1: Chapter Atlas Pages 226 - 233</vt:lpstr>
      <vt:lpstr>Section 1:Chapter Atlas Pages 226 - 233</vt:lpstr>
      <vt:lpstr>Section 1:Chapter Atlas Pages 226 - 233</vt:lpstr>
      <vt:lpstr>Section 1:Chapter Atlas Pages 226 - 233</vt:lpstr>
      <vt:lpstr>Section 1:Chapter Atlas Pages 226 - 233</vt:lpstr>
      <vt:lpstr>Section 2: Central America and The Caribbean Today Pages 238 - 243</vt:lpstr>
      <vt:lpstr>Section 2: Central America and The Caribbean Today Pages 238 - 243</vt:lpstr>
      <vt:lpstr>Section 2: Central America and The Caribbean Today Pages 238 - 243</vt:lpstr>
      <vt:lpstr>Section 2: Central America and The Caribbean Today Pages 238 - 243</vt:lpstr>
      <vt:lpstr>Section 2: Central America and The Caribbean Today Pages 238 - 243</vt:lpstr>
      <vt:lpstr>Section 2: Central America and The Caribbean Today Pages 238 - 243</vt:lpstr>
      <vt:lpstr>Section 2: Central America and The Caribbean Today Pages 238 - 243</vt:lpstr>
      <vt:lpstr>Section 2: Central America and The Caribbean Today Pages 238 - 243</vt:lpstr>
      <vt:lpstr>Section 2: Central America and The Caribbean Today Pages 238 - 243</vt:lpstr>
      <vt:lpstr>Section 2: Central America and The Caribbean Today Pages 238 - 243</vt:lpstr>
      <vt:lpstr>Section 2: Central America and The Caribbean Today Pages 238 - 243</vt:lpstr>
      <vt:lpstr>Section 2: Central America and The Caribbean Today Pages 238 - 243</vt:lpstr>
    </vt:vector>
  </TitlesOfParts>
  <Company>McGuffey School District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Central America and the Carribean</dc:title>
  <dc:creator>cristin litman</dc:creator>
  <cp:lastModifiedBy>wolfa</cp:lastModifiedBy>
  <cp:revision>53</cp:revision>
  <dcterms:created xsi:type="dcterms:W3CDTF">2012-09-26T12:15:36Z</dcterms:created>
  <dcterms:modified xsi:type="dcterms:W3CDTF">2013-10-07T14:54:37Z</dcterms:modified>
</cp:coreProperties>
</file>